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62" r:id="rId3"/>
    <p:sldId id="268" r:id="rId4"/>
    <p:sldId id="269" r:id="rId5"/>
    <p:sldId id="312" r:id="rId6"/>
    <p:sldId id="314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9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298" r:id="rId33"/>
    <p:sldId id="309" r:id="rId34"/>
    <p:sldId id="310" r:id="rId35"/>
    <p:sldId id="299" r:id="rId36"/>
    <p:sldId id="300" r:id="rId37"/>
    <p:sldId id="301" r:id="rId38"/>
    <p:sldId id="302" r:id="rId39"/>
    <p:sldId id="303" r:id="rId40"/>
    <p:sldId id="306" r:id="rId41"/>
    <p:sldId id="307" r:id="rId42"/>
    <p:sldId id="311" r:id="rId43"/>
    <p:sldId id="267" r:id="rId44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724" autoAdjust="0"/>
    <p:restoredTop sz="94682"/>
  </p:normalViewPr>
  <p:slideViewPr>
    <p:cSldViewPr snapToGrid="0" snapToObjects="1">
      <p:cViewPr varScale="1">
        <p:scale>
          <a:sx n="189" d="100"/>
          <a:sy n="189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9AAD0-7FD6-E344-8B07-5C441090CB47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E0DC1-46B3-6644-B812-1D7B0D8A7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A5E59-E440-B648-95EE-04F133B66666}" type="slidenum">
              <a:rPr lang="en-US">
                <a:latin typeface="Arial" pitchFamily="1" charset="0"/>
              </a:rPr>
              <a:pPr/>
              <a:t>11</a:t>
            </a:fld>
            <a:endParaRPr lang="en-US" dirty="0">
              <a:latin typeface="Arial" pitchFamily="1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D4B03-8960-0741-9F20-05A75D49185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D4B03-8960-0741-9F20-05A75D49185B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728E0-DFB5-054A-9C08-EB47895A30B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75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179F7-46DC-5642-9CAE-AA8667890140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33</a:t>
            </a:fld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C1A7A-FD8A-834D-BF20-74AE457A5F9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23AEC-D03A-EC4C-8CDF-D462D9431C1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B7327-5FB1-5B45-82B5-ED66384BCED4}" type="slidenum">
              <a:rPr lang="en-US">
                <a:latin typeface="Arial" pitchFamily="1" charset="0"/>
              </a:rPr>
              <a:pPr/>
              <a:t>38</a:t>
            </a:fld>
            <a:endParaRPr lang="en-US">
              <a:latin typeface="Arial" pitchFamily="1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6569" y="8686952"/>
            <a:ext cx="2971431" cy="4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32" tIns="45116" rIns="90232" bIns="45116" anchor="b">
            <a:prstTxWarp prst="textNoShape">
              <a:avLst/>
            </a:prstTxWarp>
          </a:bodyPr>
          <a:lstStyle/>
          <a:p>
            <a:pPr algn="r" defTabSz="903068"/>
            <a:fld id="{D9536D61-CB37-E44F-937C-FDEFA530749D}" type="slidenum">
              <a:rPr lang="en-US" sz="1200"/>
              <a:pPr algn="r" defTabSz="903068"/>
              <a:t>38</a:t>
            </a:fld>
            <a:endParaRPr lang="en-US" sz="1200"/>
          </a:p>
        </p:txBody>
      </p:sp>
      <p:sp>
        <p:nvSpPr>
          <p:cNvPr id="134148" name="Rectangle 7"/>
          <p:cNvSpPr txBox="1">
            <a:spLocks noGrp="1" noChangeArrowheads="1"/>
          </p:cNvSpPr>
          <p:nvPr/>
        </p:nvSpPr>
        <p:spPr bwMode="auto">
          <a:xfrm>
            <a:off x="3886569" y="8686952"/>
            <a:ext cx="2971431" cy="4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32" tIns="45116" rIns="90232" bIns="45116" anchor="b">
            <a:prstTxWarp prst="textNoShape">
              <a:avLst/>
            </a:prstTxWarp>
          </a:bodyPr>
          <a:lstStyle/>
          <a:p>
            <a:pPr algn="r" defTabSz="903068"/>
            <a:fld id="{3BE87EAA-77D5-A742-9DA9-0BCCCA97A500}" type="slidenum">
              <a:rPr lang="en-US" sz="1200"/>
              <a:pPr algn="r" defTabSz="903068"/>
              <a:t>38</a:t>
            </a:fld>
            <a:endParaRPr lang="en-US" sz="1200"/>
          </a:p>
        </p:txBody>
      </p:sp>
      <p:sp>
        <p:nvSpPr>
          <p:cNvPr id="134149" name="Rectangle 7"/>
          <p:cNvSpPr txBox="1">
            <a:spLocks noGrp="1" noChangeArrowheads="1"/>
          </p:cNvSpPr>
          <p:nvPr/>
        </p:nvSpPr>
        <p:spPr bwMode="auto">
          <a:xfrm>
            <a:off x="3886569" y="8686952"/>
            <a:ext cx="2971431" cy="4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32" tIns="45116" rIns="90232" bIns="45116" anchor="b">
            <a:prstTxWarp prst="textNoShape">
              <a:avLst/>
            </a:prstTxWarp>
          </a:bodyPr>
          <a:lstStyle/>
          <a:p>
            <a:pPr algn="r" defTabSz="903068"/>
            <a:fld id="{E3635472-31CD-BD41-AD53-3F256C1FE065}" type="slidenum">
              <a:rPr lang="en-US" sz="1200"/>
              <a:pPr algn="r" defTabSz="903068"/>
              <a:t>38</a:t>
            </a:fld>
            <a:endParaRPr lang="en-US" sz="1200"/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 and explain for Cause 3</a:t>
            </a:r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B7327-5FB1-5B45-82B5-ED66384BCED4}" type="slidenum">
              <a:rPr lang="en-US">
                <a:latin typeface="Arial" pitchFamily="1" charset="0"/>
              </a:rPr>
              <a:pPr/>
              <a:t>39</a:t>
            </a:fld>
            <a:endParaRPr lang="en-US">
              <a:latin typeface="Arial" pitchFamily="1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6569" y="8686952"/>
            <a:ext cx="2971431" cy="4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32" tIns="45116" rIns="90232" bIns="45116" anchor="b">
            <a:prstTxWarp prst="textNoShape">
              <a:avLst/>
            </a:prstTxWarp>
          </a:bodyPr>
          <a:lstStyle/>
          <a:p>
            <a:pPr algn="r" defTabSz="903068"/>
            <a:fld id="{D9536D61-CB37-E44F-937C-FDEFA530749D}" type="slidenum">
              <a:rPr lang="en-US" sz="1200"/>
              <a:pPr algn="r" defTabSz="903068"/>
              <a:t>39</a:t>
            </a:fld>
            <a:endParaRPr lang="en-US" sz="1200"/>
          </a:p>
        </p:txBody>
      </p:sp>
      <p:sp>
        <p:nvSpPr>
          <p:cNvPr id="134148" name="Rectangle 7"/>
          <p:cNvSpPr txBox="1">
            <a:spLocks noGrp="1" noChangeArrowheads="1"/>
          </p:cNvSpPr>
          <p:nvPr/>
        </p:nvSpPr>
        <p:spPr bwMode="auto">
          <a:xfrm>
            <a:off x="3886569" y="8686952"/>
            <a:ext cx="2971431" cy="4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32" tIns="45116" rIns="90232" bIns="45116" anchor="b">
            <a:prstTxWarp prst="textNoShape">
              <a:avLst/>
            </a:prstTxWarp>
          </a:bodyPr>
          <a:lstStyle/>
          <a:p>
            <a:pPr algn="r" defTabSz="903068"/>
            <a:fld id="{3BE87EAA-77D5-A742-9DA9-0BCCCA97A500}" type="slidenum">
              <a:rPr lang="en-US" sz="1200"/>
              <a:pPr algn="r" defTabSz="903068"/>
              <a:t>39</a:t>
            </a:fld>
            <a:endParaRPr lang="en-US" sz="1200"/>
          </a:p>
        </p:txBody>
      </p:sp>
      <p:sp>
        <p:nvSpPr>
          <p:cNvPr id="134149" name="Rectangle 7"/>
          <p:cNvSpPr txBox="1">
            <a:spLocks noGrp="1" noChangeArrowheads="1"/>
          </p:cNvSpPr>
          <p:nvPr/>
        </p:nvSpPr>
        <p:spPr bwMode="auto">
          <a:xfrm>
            <a:off x="3886569" y="8686952"/>
            <a:ext cx="2971431" cy="4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32" tIns="45116" rIns="90232" bIns="45116" anchor="b">
            <a:prstTxWarp prst="textNoShape">
              <a:avLst/>
            </a:prstTxWarp>
          </a:bodyPr>
          <a:lstStyle/>
          <a:p>
            <a:pPr algn="r" defTabSz="903068"/>
            <a:fld id="{E3635472-31CD-BD41-AD53-3F256C1FE065}" type="slidenum">
              <a:rPr lang="en-US" sz="1200"/>
              <a:pPr algn="r" defTabSz="903068"/>
              <a:t>39</a:t>
            </a:fld>
            <a:endParaRPr lang="en-US" sz="1200"/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 and explain for Cause 3</a:t>
            </a:r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23AEC-D03A-EC4C-8CDF-D462D9431C1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068"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6759635" indent="-36316562" defTabSz="903068"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4307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88614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2921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77229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83CA610-A1DD-47B4-826F-FF1B48B97E0B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86569" y="8686951"/>
            <a:ext cx="2971431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32" tIns="45116" rIns="90232" bIns="45116" anchor="b"/>
          <a:lstStyle>
            <a:lvl1pPr defTabSz="931863"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31863"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78963149-4502-44D2-A9C4-20FA907717F0}" type="slidenum">
              <a:rPr lang="en-US" altLang="en-US" sz="1200"/>
              <a:pPr algn="r"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NOTE:</a:t>
            </a:r>
          </a:p>
          <a:p>
            <a:endParaRPr lang="en-GB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GB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We need to build a list of all those buyers we typically sell to and the CBIs they might face.</a:t>
            </a:r>
          </a:p>
          <a:p>
            <a:endParaRPr lang="en-GB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GB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Note CBIs are personal to a specific job title.</a:t>
            </a:r>
          </a:p>
          <a:p>
            <a:endParaRPr lang="en-GB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GB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Different roles have different problems</a:t>
            </a: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endParaRPr lang="en-GB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GB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Note also to sell somewhere between 1-5 seats in 0-3 months .... the definition of a 1503 sale .... we probably only need to sell to a small selection of the wider organisation.</a:t>
            </a: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F44DC-F586-CB40-B86B-EE12758E17C5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728E0-DFB5-054A-9C08-EB47895A30B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7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728E0-DFB5-054A-9C08-EB47895A30B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7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>
                <a:latin typeface="Times New Roman" charset="0"/>
                <a:ea typeface="ＭＳ Ｐゴシック" charset="-128"/>
              </a:rPr>
              <a:t>You’ve seen this before as well .... In ACE foundation</a:t>
            </a:r>
          </a:p>
          <a:p>
            <a:endParaRPr lang="en-GB" dirty="0" smtClean="0">
              <a:latin typeface="Times New Roman" charset="0"/>
              <a:ea typeface="ＭＳ Ｐゴシック" charset="-128"/>
            </a:endParaRPr>
          </a:p>
          <a:p>
            <a:r>
              <a:rPr lang="en-GB" dirty="0" smtClean="0">
                <a:latin typeface="Times New Roman" charset="0"/>
                <a:ea typeface="ＭＳ Ｐゴシック" charset="-128"/>
              </a:rPr>
              <a:t>By</a:t>
            </a:r>
            <a:r>
              <a:rPr lang="en-GB" baseline="0" dirty="0" smtClean="0">
                <a:latin typeface="Times New Roman" charset="0"/>
                <a:ea typeface="ＭＳ Ｐゴシック" charset="-128"/>
              </a:rPr>
              <a:t> understanding the external business issues facing a company because it is in a particular vertical market you can accurately hypothesise the internal business pressures facing all companies in that vertical.</a:t>
            </a:r>
          </a:p>
          <a:p>
            <a:endParaRPr lang="en-GB" baseline="0" dirty="0" smtClean="0">
              <a:latin typeface="Times New Roman" charset="0"/>
              <a:ea typeface="ＭＳ Ｐゴシック" charset="-128"/>
            </a:endParaRPr>
          </a:p>
          <a:p>
            <a:r>
              <a:rPr lang="en-GB" baseline="0" dirty="0" smtClean="0">
                <a:latin typeface="Times New Roman" charset="0"/>
                <a:ea typeface="ＭＳ Ｐゴシック" charset="-128"/>
              </a:rPr>
              <a:t>From those internal business issues we can accurately hypothesise the role specific </a:t>
            </a:r>
            <a:r>
              <a:rPr lang="en-GB" baseline="0" dirty="0" err="1" smtClean="0">
                <a:latin typeface="Times New Roman" charset="0"/>
                <a:ea typeface="ＭＳ Ｐゴシック" charset="-128"/>
              </a:rPr>
              <a:t>CBIs</a:t>
            </a:r>
            <a:r>
              <a:rPr lang="en-GB" baseline="0" dirty="0" smtClean="0">
                <a:latin typeface="Times New Roman" charset="0"/>
                <a:ea typeface="ＭＳ Ｐゴシック" charset="-128"/>
              </a:rPr>
              <a:t> facing people operating within those organisations</a:t>
            </a:r>
            <a:endParaRPr lang="en-US" dirty="0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177E9-8FDD-4904-A0C9-5D8D6B68A316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>
                <a:latin typeface="Times New Roman" charset="0"/>
                <a:ea typeface="ＭＳ Ｐゴシック" charset="-128"/>
              </a:rPr>
              <a:t>Here is an example for our</a:t>
            </a:r>
            <a:r>
              <a:rPr lang="en-GB" baseline="0" dirty="0" smtClean="0">
                <a:latin typeface="Times New Roman" charset="0"/>
                <a:ea typeface="ＭＳ Ｐゴシック" charset="-128"/>
              </a:rPr>
              <a:t> example account group </a:t>
            </a:r>
            <a:r>
              <a:rPr lang="en-GB" dirty="0" smtClean="0">
                <a:latin typeface="Times New Roman" charset="0"/>
                <a:ea typeface="ＭＳ Ｐゴシック" charset="-128"/>
              </a:rPr>
              <a:t>... Large, Medical Devices companies who already have some seats of CAD</a:t>
            </a:r>
          </a:p>
          <a:p>
            <a:endParaRPr lang="en-GB" dirty="0" smtClean="0">
              <a:latin typeface="Times New Roman" charset="0"/>
              <a:ea typeface="ＭＳ Ｐゴシック" charset="-128"/>
            </a:endParaRPr>
          </a:p>
          <a:p>
            <a:r>
              <a:rPr lang="en-GB" dirty="0" smtClean="0">
                <a:latin typeface="Times New Roman" charset="0"/>
                <a:ea typeface="ＭＳ Ｐゴシック" charset="-128"/>
              </a:rPr>
              <a:t>This was quickly and easily completed from our</a:t>
            </a:r>
            <a:r>
              <a:rPr lang="en-GB" baseline="0" dirty="0" smtClean="0">
                <a:latin typeface="Times New Roman" charset="0"/>
                <a:ea typeface="ＭＳ Ｐゴシック" charset="-128"/>
              </a:rPr>
              <a:t> </a:t>
            </a:r>
            <a:r>
              <a:rPr lang="en-GB" dirty="0" smtClean="0">
                <a:latin typeface="Times New Roman" charset="0"/>
                <a:ea typeface="ＭＳ Ｐゴシック" charset="-128"/>
              </a:rPr>
              <a:t>internet analysis ... 30 mins tops!</a:t>
            </a:r>
          </a:p>
          <a:p>
            <a:endParaRPr lang="en-US" dirty="0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DE4F4-6137-427E-A795-BFB6A6E71481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>
                <a:latin typeface="Times New Roman" charset="0"/>
                <a:ea typeface="ＭＳ Ｐゴシック" charset="-128"/>
              </a:rPr>
              <a:t>The last page follows through to these internal business issues</a:t>
            </a:r>
          </a:p>
          <a:p>
            <a:endParaRPr lang="en-GB" dirty="0" smtClean="0">
              <a:latin typeface="Times New Roman" charset="0"/>
              <a:ea typeface="ＭＳ Ｐゴシック" charset="-128"/>
            </a:endParaRPr>
          </a:p>
          <a:p>
            <a:pPr marL="342900" indent="-342900" eaLnBrk="0" hangingPunct="0">
              <a:spcBef>
                <a:spcPts val="1563"/>
              </a:spcBef>
            </a:pPr>
            <a:r>
              <a:rPr lang="en-GB" dirty="0" smtClean="0">
                <a:latin typeface="Times New Roman" charset="0"/>
                <a:ea typeface="ＭＳ Ｐゴシック" charset="-128"/>
              </a:rPr>
              <a:t>All medical devices companies</a:t>
            </a:r>
            <a:r>
              <a:rPr lang="en-GB" baseline="0" dirty="0" smtClean="0">
                <a:latin typeface="Times New Roman" charset="0"/>
                <a:ea typeface="ＭＳ Ｐゴシック" charset="-128"/>
              </a:rPr>
              <a:t> need to:</a:t>
            </a:r>
          </a:p>
          <a:p>
            <a:pPr marL="342900" indent="-342900" eaLnBrk="0" hangingPunct="0">
              <a:spcBef>
                <a:spcPts val="1563"/>
              </a:spcBef>
            </a:pPr>
            <a:endParaRPr lang="en-GB" baseline="0" dirty="0" smtClean="0">
              <a:latin typeface="Times New Roman" charset="0"/>
              <a:ea typeface="ＭＳ Ｐゴシック" charset="-128"/>
            </a:endParaRPr>
          </a:p>
          <a:p>
            <a:pPr marL="342900" indent="-342900" eaLnBrk="0" hangingPunct="0">
              <a:spcBef>
                <a:spcPts val="1563"/>
              </a:spcBef>
            </a:pPr>
            <a:r>
              <a:rPr lang="en-US" sz="1200" dirty="0" smtClean="0">
                <a:solidFill>
                  <a:srgbClr val="000033"/>
                </a:solidFill>
              </a:rPr>
              <a:t>Work with healthcare industry to develop new devices</a:t>
            </a:r>
          </a:p>
          <a:p>
            <a:pPr marL="342900" indent="-342900" eaLnBrk="0" hangingPunct="0">
              <a:spcBef>
                <a:spcPts val="1563"/>
              </a:spcBef>
            </a:pPr>
            <a:endParaRPr lang="en-US" sz="1200" dirty="0" smtClean="0">
              <a:solidFill>
                <a:srgbClr val="000033"/>
              </a:solidFill>
            </a:endParaRPr>
          </a:p>
          <a:p>
            <a:pPr marL="342900" indent="-342900" eaLnBrk="0" hangingPunct="0">
              <a:spcBef>
                <a:spcPts val="1563"/>
              </a:spcBef>
            </a:pPr>
            <a:r>
              <a:rPr lang="en-US" sz="1200" dirty="0" smtClean="0">
                <a:solidFill>
                  <a:srgbClr val="000033"/>
                </a:solidFill>
              </a:rPr>
              <a:t>Minimize development cost on devices which do not prove viable</a:t>
            </a:r>
          </a:p>
          <a:p>
            <a:pPr marL="342900" indent="-342900" eaLnBrk="0" hangingPunct="0">
              <a:spcBef>
                <a:spcPts val="1563"/>
              </a:spcBef>
            </a:pPr>
            <a:endParaRPr lang="en-US" sz="1200" dirty="0" smtClean="0">
              <a:solidFill>
                <a:srgbClr val="000033"/>
              </a:solidFill>
            </a:endParaRPr>
          </a:p>
          <a:p>
            <a:pPr marL="342900" indent="-342900" eaLnBrk="0" hangingPunct="0">
              <a:spcBef>
                <a:spcPts val="1563"/>
              </a:spcBef>
            </a:pPr>
            <a:r>
              <a:rPr lang="en-US" sz="1200" dirty="0" smtClean="0">
                <a:solidFill>
                  <a:srgbClr val="000033"/>
                </a:solidFill>
              </a:rPr>
              <a:t>Be first to market</a:t>
            </a:r>
          </a:p>
          <a:p>
            <a:pPr marL="342900" indent="-342900" eaLnBrk="0" hangingPunct="0">
              <a:spcBef>
                <a:spcPts val="1563"/>
              </a:spcBef>
            </a:pPr>
            <a:endParaRPr lang="en-US" sz="1200" dirty="0" smtClean="0">
              <a:solidFill>
                <a:srgbClr val="000033"/>
              </a:solidFill>
            </a:endParaRPr>
          </a:p>
          <a:p>
            <a:pPr marL="342900" indent="-342900" eaLnBrk="0" hangingPunct="0">
              <a:spcBef>
                <a:spcPts val="1563"/>
              </a:spcBef>
            </a:pPr>
            <a:r>
              <a:rPr lang="en-US" sz="1200" dirty="0" smtClean="0">
                <a:solidFill>
                  <a:srgbClr val="000033"/>
                </a:solidFill>
              </a:rPr>
              <a:t>Be sure of regulatory compliance</a:t>
            </a:r>
          </a:p>
          <a:p>
            <a:pPr marL="342900" indent="-342900" eaLnBrk="0" hangingPunct="0">
              <a:spcBef>
                <a:spcPts val="1563"/>
              </a:spcBef>
            </a:pPr>
            <a:endParaRPr lang="en-US" sz="1200" dirty="0" smtClean="0">
              <a:solidFill>
                <a:srgbClr val="000033"/>
              </a:solidFill>
            </a:endParaRPr>
          </a:p>
          <a:p>
            <a:pPr marL="342900" indent="-342900" eaLnBrk="0" hangingPunct="0">
              <a:spcBef>
                <a:spcPts val="1563"/>
              </a:spcBef>
            </a:pPr>
            <a:r>
              <a:rPr lang="en-US" sz="1200" dirty="0" smtClean="0">
                <a:solidFill>
                  <a:srgbClr val="000033"/>
                </a:solidFill>
              </a:rPr>
              <a:t>And develop devices which are easily mass produced at minimum cost and are smaller / lighter / cheaper etc than their competitor’s products</a:t>
            </a:r>
          </a:p>
          <a:p>
            <a:endParaRPr lang="en-US" dirty="0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1E3B8-F31A-468A-B793-A33B522D2F9B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cs typeface="ＭＳ Ｐゴシック" pitchFamily="-111" charset="-128"/>
            </a:endParaRPr>
          </a:p>
          <a:p>
            <a:endParaRPr lang="en-US" dirty="0" smtClean="0">
              <a:cs typeface="ＭＳ Ｐゴシック" pitchFamily="-111" charset="-128"/>
            </a:endParaRPr>
          </a:p>
          <a:p>
            <a:endParaRPr lang="en-US" dirty="0" smtClean="0">
              <a:cs typeface="ＭＳ Ｐゴシック" pitchFamily="-111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94E89-9EB0-7E44-8719-E721D25BF30D}" type="slidenum"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26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D4B03-8960-0741-9F20-05A75D49185B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3312" y="1028234"/>
            <a:ext cx="5615827" cy="71988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577" y="1907708"/>
            <a:ext cx="3889562" cy="579998"/>
          </a:xfrm>
        </p:spPr>
        <p:txBody>
          <a:bodyPr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3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1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3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2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006447"/>
            <a:ext cx="7886700" cy="84510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006447"/>
            <a:ext cx="7886700" cy="84510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7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02760"/>
            <a:ext cx="9144000" cy="30524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006447"/>
            <a:ext cx="7886700" cy="84510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83BE-2C25-AB4D-B095-5ED766AAF200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1871" y="6356351"/>
            <a:ext cx="662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E7B83BE-2C25-AB4D-B095-5ED766AAF200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4238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221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4954176-F7B4-9940-B292-073F662A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9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4011" y="517395"/>
            <a:ext cx="5955128" cy="12307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 &amp; Insights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MomentFeed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043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8534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The Four Levels of Need</a:t>
            </a:r>
          </a:p>
        </p:txBody>
      </p:sp>
      <p:graphicFrame>
        <p:nvGraphicFramePr>
          <p:cNvPr id="194358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16886"/>
              </p:ext>
            </p:extLst>
          </p:nvPr>
        </p:nvGraphicFramePr>
        <p:xfrm>
          <a:off x="741477" y="1398867"/>
          <a:ext cx="8189913" cy="4668630"/>
        </p:xfrm>
        <a:graphic>
          <a:graphicData uri="http://schemas.openxmlformats.org/drawingml/2006/table">
            <a:tbl>
              <a:tblPr/>
              <a:tblGrid>
                <a:gridCol w="508000"/>
                <a:gridCol w="1473200"/>
                <a:gridCol w="6208713"/>
              </a:tblGrid>
              <a:tr h="4623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Level</a:t>
                      </a:r>
                      <a:endParaRPr kumimoji="0" 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Characteristic</a:t>
                      </a: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29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Background CBI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Buyer is not currently attempting to resolve a CBI.  The buyer is aware that the CBI exists but is not seeking a resolution to it (i.e., the buyers keep it in the “background” of his/her mind).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99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Foreground CBI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Buyer admits their CBI to the seller, usually characterized by a complaint. However, buyer does not envision a solution.  Seller and buyer identify causes of CBI.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95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Solution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Buyer is able to envision one or more capabilities they need, which taken together represents,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in their mind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, a solution to their CBI.  The buyer must see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how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 the capabilities will make the CBI go away.  Now they must be taken to the fourth level, proof.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83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Proof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The seller must be able to prove that he/she has the capabilities the buyer needs to help the buyer solve  their CBI.  When completed to the buyer’s satisfaction, the buyer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values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the seller’s solution.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26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4086"/>
            <a:ext cx="7886700" cy="13255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Level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(1, 2)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Vs. Level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(3, 4)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Needs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Where Should You</a:t>
            </a:r>
            <a:r>
              <a:rPr lang="en-US" sz="2000" dirty="0" smtClean="0">
                <a:ea typeface="ＭＳ Ｐゴシック" pitchFamily="1" charset="-128"/>
                <a:cs typeface="ＭＳ Ｐゴシック" pitchFamily="1" charset="-128"/>
              </a:rPr>
              <a:t> Look to Prospect / Penetrate Accounts?</a:t>
            </a:r>
            <a:endParaRPr lang="en-US" sz="20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211388" y="1385922"/>
            <a:ext cx="4806950" cy="470693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5975" y="2460660"/>
            <a:ext cx="2590800" cy="2168525"/>
            <a:chOff x="2914" y="1649"/>
            <a:chExt cx="1632" cy="1366"/>
          </a:xfrm>
        </p:grpSpPr>
        <p:sp>
          <p:nvSpPr>
            <p:cNvPr id="49163" name="Line 5"/>
            <p:cNvSpPr>
              <a:spLocks noChangeShapeType="1"/>
            </p:cNvSpPr>
            <p:nvPr/>
          </p:nvSpPr>
          <p:spPr bwMode="auto">
            <a:xfrm flipV="1">
              <a:off x="2914" y="1649"/>
              <a:ext cx="1263" cy="769"/>
            </a:xfrm>
            <a:prstGeom prst="line">
              <a:avLst/>
            </a:prstGeom>
            <a:noFill/>
            <a:ln w="9525">
              <a:solidFill>
                <a:srgbClr val="4A7D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4" name="Line 6"/>
            <p:cNvSpPr>
              <a:spLocks noChangeShapeType="1"/>
            </p:cNvSpPr>
            <p:nvPr/>
          </p:nvSpPr>
          <p:spPr bwMode="auto">
            <a:xfrm>
              <a:off x="2914" y="2418"/>
              <a:ext cx="1396" cy="597"/>
            </a:xfrm>
            <a:prstGeom prst="line">
              <a:avLst/>
            </a:prstGeom>
            <a:noFill/>
            <a:ln w="9525">
              <a:solidFill>
                <a:srgbClr val="4A7D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5" name="Text Box 7"/>
            <p:cNvSpPr txBox="1">
              <a:spLocks noChangeArrowheads="1"/>
            </p:cNvSpPr>
            <p:nvPr/>
          </p:nvSpPr>
          <p:spPr bwMode="auto">
            <a:xfrm>
              <a:off x="3094" y="2151"/>
              <a:ext cx="145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33"/>
                  </a:solidFill>
                </a:rPr>
                <a:t>Level</a:t>
              </a:r>
              <a:r>
                <a:rPr lang="en-US" sz="1600" dirty="0" smtClean="0">
                  <a:solidFill>
                    <a:srgbClr val="000033"/>
                  </a:solidFill>
                </a:rPr>
                <a:t> 3 or 4</a:t>
              </a:r>
            </a:p>
            <a:p>
              <a:pPr algn="ctr"/>
              <a:r>
                <a:rPr lang="en-US" sz="1600" dirty="0">
                  <a:solidFill>
                    <a:srgbClr val="000033"/>
                  </a:solidFill>
                </a:rPr>
                <a:t>Actively Looking</a:t>
              </a:r>
            </a:p>
            <a:p>
              <a:pPr algn="ctr"/>
              <a:r>
                <a:rPr lang="en-US" sz="1600" dirty="0">
                  <a:solidFill>
                    <a:srgbClr val="000033"/>
                  </a:solidFill>
                </a:rPr>
                <a:t>10%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40361" y="2034429"/>
            <a:ext cx="2549525" cy="809630"/>
            <a:chOff x="2348" y="1479"/>
            <a:chExt cx="1606" cy="510"/>
          </a:xfrm>
        </p:grpSpPr>
        <p:sp>
          <p:nvSpPr>
            <p:cNvPr id="49161" name="AutoShape 9"/>
            <p:cNvSpPr>
              <a:spLocks noChangeArrowheads="1"/>
            </p:cNvSpPr>
            <p:nvPr/>
          </p:nvSpPr>
          <p:spPr bwMode="auto">
            <a:xfrm>
              <a:off x="2348" y="1727"/>
              <a:ext cx="1606" cy="262"/>
            </a:xfrm>
            <a:prstGeom prst="curvedDownArrow">
              <a:avLst>
                <a:gd name="adj1" fmla="val 93365"/>
                <a:gd name="adj2" fmla="val 199615"/>
                <a:gd name="adj3" fmla="val 63065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2436" y="1479"/>
              <a:ext cx="14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33"/>
                  </a:solidFill>
                </a:rPr>
                <a:t>Some trigger …</a:t>
              </a:r>
              <a:endParaRPr lang="en-US" sz="1600" dirty="0">
                <a:solidFill>
                  <a:srgbClr val="000033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70000" y="3235360"/>
            <a:ext cx="3459172" cy="830263"/>
            <a:chOff x="800" y="2137"/>
            <a:chExt cx="2179" cy="523"/>
          </a:xfrm>
        </p:grpSpPr>
        <p:sp>
          <p:nvSpPr>
            <p:cNvPr id="49159" name="Text Box 12"/>
            <p:cNvSpPr txBox="1">
              <a:spLocks noChangeArrowheads="1"/>
            </p:cNvSpPr>
            <p:nvPr/>
          </p:nvSpPr>
          <p:spPr bwMode="auto">
            <a:xfrm>
              <a:off x="1353" y="2137"/>
              <a:ext cx="16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33"/>
                  </a:solidFill>
                </a:rPr>
                <a:t>Level </a:t>
              </a:r>
              <a:r>
                <a:rPr lang="en-US" sz="1600" dirty="0" smtClean="0">
                  <a:solidFill>
                    <a:srgbClr val="000033"/>
                  </a:solidFill>
                </a:rPr>
                <a:t>1 or 2 </a:t>
              </a:r>
            </a:p>
            <a:p>
              <a:pPr algn="ctr"/>
              <a:r>
                <a:rPr lang="en-US" sz="1600" dirty="0" smtClean="0">
                  <a:solidFill>
                    <a:srgbClr val="000033"/>
                  </a:solidFill>
                </a:rPr>
                <a:t>Not Actively Looking</a:t>
              </a:r>
            </a:p>
            <a:p>
              <a:pPr algn="ctr"/>
              <a:r>
                <a:rPr lang="en-US" sz="1600" dirty="0">
                  <a:solidFill>
                    <a:srgbClr val="000033"/>
                  </a:solidFill>
                </a:rPr>
                <a:t>90%</a:t>
              </a:r>
            </a:p>
          </p:txBody>
        </p:sp>
        <p:sp>
          <p:nvSpPr>
            <p:cNvPr id="49160" name="Rectangle 13"/>
            <p:cNvSpPr>
              <a:spLocks noChangeArrowheads="1"/>
            </p:cNvSpPr>
            <p:nvPr/>
          </p:nvSpPr>
          <p:spPr bwMode="auto">
            <a:xfrm>
              <a:off x="800" y="2189"/>
              <a:ext cx="1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97716" y="5257141"/>
            <a:ext cx="3233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latin typeface="Times New Roman"/>
                <a:cs typeface="Times New Roman"/>
              </a:rPr>
              <a:t>Make dust. </a:t>
            </a:r>
          </a:p>
          <a:p>
            <a:pPr algn="r"/>
            <a:r>
              <a:rPr lang="en-US" sz="2400" b="1" i="1" dirty="0" smtClean="0">
                <a:latin typeface="Times New Roman"/>
                <a:cs typeface="Times New Roman"/>
              </a:rPr>
              <a:t> Don’t eat dust.</a:t>
            </a:r>
            <a:endParaRPr lang="en-US" sz="2400" b="1" i="1" dirty="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861619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861619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861619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a typeface="ＭＳ Ｐゴシック" pitchFamily="-108" charset="-128"/>
                <a:cs typeface="ＭＳ Ｐゴシック" pitchFamily="-108" charset="-128"/>
              </a:rPr>
              <a:t>Not Yet Looking…But Should They Be?</a:t>
            </a:r>
            <a:r>
              <a:rPr lang="en-GB" sz="2800" dirty="0" smtClean="0">
                <a:ea typeface="ＭＳ Ｐゴシック" pitchFamily="-108" charset="-128"/>
                <a:cs typeface="ＭＳ Ｐゴシック" pitchFamily="-108" charset="-128"/>
              </a:rPr>
              <a:t/>
            </a:r>
            <a:br>
              <a:rPr lang="en-GB" sz="2800" dirty="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GB" sz="2400" dirty="0" smtClean="0">
                <a:ea typeface="ＭＳ Ｐゴシック" pitchFamily="-108" charset="-128"/>
                <a:cs typeface="ＭＳ Ｐゴシック" pitchFamily="-108" charset="-128"/>
              </a:rPr>
              <a:t>Typical Level 1 &amp; 2 Needs in Restaurant Industry</a:t>
            </a:r>
            <a:endParaRPr lang="en-US" sz="24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5943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98314"/>
              </p:ext>
            </p:extLst>
          </p:nvPr>
        </p:nvGraphicFramePr>
        <p:xfrm>
          <a:off x="742698" y="1702781"/>
          <a:ext cx="7949772" cy="4504028"/>
        </p:xfrm>
        <a:graphic>
          <a:graphicData uri="http://schemas.openxmlformats.org/drawingml/2006/table">
            <a:tbl>
              <a:tblPr/>
              <a:tblGrid>
                <a:gridCol w="2110807"/>
                <a:gridCol w="5838965"/>
              </a:tblGrid>
              <a:tr h="3702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Job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Title/Function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Potential Critical Business Issues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97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Marketing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Unable to achieve local store revenue targets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Online programs are less effective as customers go mobile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1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SEO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Not achieving Google ranking goals (coupled with constant algorithm changes)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Unable to stay ahead of key competitors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Can’t effectively manage search optimization on social media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1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Digital Advertising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Under pressure to drive new revenue from local stores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Allocating scarce advertising resources 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Not reaching mobile customers using same online programs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4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Customer Relations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Can’t keep up with reviews impacting brand because they’re in so many places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Unable to source and react quickly to negative reviews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Social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Fragmented customer engagement across many channels and locations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Can’t keep up with growing and changing base of social networks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4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Technology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Our technologies are not mobile-enabled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Can’t rapidly deploy technology to meet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omni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-channel demand of customers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37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Sales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Not achieving revenue targets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37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Finance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Need to reduce costs in environment of increasing departmental demand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New company growth initiatives not meeting performance measures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53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Building a Level 3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Solution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Objectives of Need Development During a Sales Call 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372167" name="Text Box 7"/>
          <p:cNvSpPr txBox="1">
            <a:spLocks noChangeArrowheads="1"/>
          </p:cNvSpPr>
          <p:nvPr/>
        </p:nvSpPr>
        <p:spPr bwMode="auto">
          <a:xfrm>
            <a:off x="750888" y="1755395"/>
            <a:ext cx="2841398" cy="707886"/>
          </a:xfrm>
          <a:prstGeom prst="rect">
            <a:avLst/>
          </a:prstGeom>
          <a:solidFill>
            <a:srgbClr val="FFFF66"/>
          </a:solidFill>
          <a:ln w="9525">
            <a:solidFill>
              <a:srgbClr val="315305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000">
                <a:latin typeface="Arial" charset="0"/>
              </a:rPr>
              <a:t>Job-Specific Critical Business Issues</a:t>
            </a:r>
            <a:endParaRPr lang="en-US" sz="200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3405" y="2900209"/>
            <a:ext cx="4651566" cy="1552575"/>
            <a:chOff x="1893405" y="2900209"/>
            <a:chExt cx="4651566" cy="1552575"/>
          </a:xfrm>
        </p:grpSpPr>
        <p:sp>
          <p:nvSpPr>
            <p:cNvPr id="1372162" name="Rectangle 2"/>
            <p:cNvSpPr>
              <a:spLocks noChangeArrowheads="1"/>
            </p:cNvSpPr>
            <p:nvPr/>
          </p:nvSpPr>
          <p:spPr bwMode="auto">
            <a:xfrm>
              <a:off x="1893405" y="2900209"/>
              <a:ext cx="4394391" cy="155257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31530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>
              <a:off x="3293196" y="3195890"/>
              <a:ext cx="1157288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3293196" y="3678572"/>
              <a:ext cx="1157288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6" name="Line 6"/>
            <p:cNvSpPr>
              <a:spLocks noChangeShapeType="1"/>
            </p:cNvSpPr>
            <p:nvPr/>
          </p:nvSpPr>
          <p:spPr bwMode="auto">
            <a:xfrm>
              <a:off x="3293196" y="4206646"/>
              <a:ext cx="1157288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2006943" y="2908355"/>
              <a:ext cx="1074333" cy="15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400" dirty="0" smtClean="0"/>
                <a:t>Cause</a:t>
              </a:r>
              <a:endParaRPr lang="en-GB" sz="2400" dirty="0"/>
            </a:p>
            <a:p>
              <a:pPr>
                <a:spcAft>
                  <a:spcPts val="1200"/>
                </a:spcAft>
              </a:pPr>
              <a:r>
                <a:rPr lang="en-GB" sz="2400" dirty="0" smtClean="0"/>
                <a:t>Cause</a:t>
              </a:r>
              <a:endParaRPr lang="en-GB" sz="2400" dirty="0"/>
            </a:p>
            <a:p>
              <a:pPr>
                <a:spcAft>
                  <a:spcPts val="1200"/>
                </a:spcAft>
              </a:pPr>
              <a:r>
                <a:rPr lang="en-GB" sz="2400" dirty="0"/>
                <a:t>Cause</a:t>
              </a:r>
              <a:endParaRPr lang="en-US" sz="2400" dirty="0"/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4651084" y="2900938"/>
              <a:ext cx="1893887" cy="15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400" dirty="0" smtClean="0"/>
                <a:t>Capability</a:t>
              </a:r>
              <a:endParaRPr lang="en-GB" sz="2400" dirty="0"/>
            </a:p>
            <a:p>
              <a:pPr>
                <a:spcAft>
                  <a:spcPts val="1200"/>
                </a:spcAft>
              </a:pPr>
              <a:r>
                <a:rPr lang="en-GB" sz="2400" dirty="0" smtClean="0"/>
                <a:t>Capability</a:t>
              </a:r>
              <a:endParaRPr lang="en-GB" sz="2400" dirty="0"/>
            </a:p>
            <a:p>
              <a:pPr>
                <a:spcAft>
                  <a:spcPts val="1200"/>
                </a:spcAft>
              </a:pPr>
              <a:r>
                <a:rPr lang="en-GB" sz="2400" dirty="0"/>
                <a:t>Capability</a:t>
              </a:r>
              <a:endParaRPr lang="en-US" sz="2400" dirty="0"/>
            </a:p>
          </p:txBody>
        </p:sp>
      </p:grpSp>
      <p:sp>
        <p:nvSpPr>
          <p:cNvPr id="1372170" name="Text Box 10"/>
          <p:cNvSpPr txBox="1">
            <a:spLocks noChangeArrowheads="1"/>
          </p:cNvSpPr>
          <p:nvPr/>
        </p:nvSpPr>
        <p:spPr bwMode="auto">
          <a:xfrm>
            <a:off x="6634412" y="5057784"/>
            <a:ext cx="1296900" cy="46166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400" dirty="0">
                <a:latin typeface="Arial" charset="0"/>
              </a:rPr>
              <a:t>Solution</a:t>
            </a:r>
            <a:endParaRPr lang="en-US" sz="2400" dirty="0">
              <a:latin typeface="Arial" charset="0"/>
            </a:endParaRPr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 rot="5400000">
            <a:off x="1089155" y="2672152"/>
            <a:ext cx="546099" cy="668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 rot="10800000" flipH="1">
            <a:off x="6515090" y="4158935"/>
            <a:ext cx="546100" cy="6683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49903" y="5049295"/>
            <a:ext cx="6122988" cy="97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ct val="50000"/>
              </a:spcBef>
            </a:pPr>
            <a:r>
              <a:rPr lang="en-US" sz="2400" dirty="0" smtClean="0"/>
              <a:t>From the Buyer’s Perspective:</a:t>
            </a:r>
            <a:endParaRPr lang="en-US" sz="2400" dirty="0"/>
          </a:p>
          <a:p>
            <a:pPr marL="285750" indent="-285750">
              <a:spcBef>
                <a:spcPts val="600"/>
              </a:spcBef>
            </a:pPr>
            <a:r>
              <a:rPr lang="en-US" sz="2000" dirty="0" smtClean="0"/>
              <a:t>Solution = Capability</a:t>
            </a:r>
            <a:r>
              <a:rPr lang="en-GB" sz="2000" baseline="-25000" dirty="0" smtClean="0"/>
              <a:t>1 </a:t>
            </a:r>
            <a:r>
              <a:rPr lang="en-GB" sz="2000" dirty="0"/>
              <a:t>+ </a:t>
            </a:r>
            <a:r>
              <a:rPr lang="en-US" sz="2000" dirty="0"/>
              <a:t>Capability</a:t>
            </a:r>
            <a:r>
              <a:rPr lang="en-GB" sz="2000" baseline="-25000" dirty="0"/>
              <a:t>2 </a:t>
            </a:r>
            <a:r>
              <a:rPr lang="en-GB" sz="2000" dirty="0"/>
              <a:t>+ </a:t>
            </a:r>
            <a:r>
              <a:rPr lang="en-US" sz="2000" dirty="0"/>
              <a:t>Capability</a:t>
            </a:r>
            <a:r>
              <a:rPr lang="en-GB" sz="2000" baseline="-25000" dirty="0"/>
              <a:t>3 </a:t>
            </a:r>
            <a:endParaRPr 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87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7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67" grpId="0" animBg="1"/>
      <p:bldP spid="1372170" grpId="0" animBg="1"/>
      <p:bldP spid="56331" grpId="0" animBg="1"/>
      <p:bldP spid="5633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ea typeface="ＭＳ Ｐゴシック" pitchFamily="1" charset="-128"/>
                <a:cs typeface="ＭＳ Ｐゴシック" pitchFamily="1" charset="-128"/>
              </a:rPr>
              <a:t>Level 4 Proof of </a:t>
            </a:r>
            <a:r>
              <a:rPr lang="en-GB" dirty="0" smtClean="0">
                <a:ea typeface="ＭＳ Ｐゴシック" pitchFamily="1" charset="-128"/>
                <a:cs typeface="ＭＳ Ｐゴシック" pitchFamily="1" charset="-128"/>
              </a:rPr>
              <a:t>Capabilities</a:t>
            </a:r>
            <a:endParaRPr lang="en-US" sz="2000" dirty="0"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2701" y="3195890"/>
            <a:ext cx="1172836" cy="1010756"/>
            <a:chOff x="6342701" y="3195890"/>
            <a:chExt cx="1172836" cy="1010756"/>
          </a:xfrm>
        </p:grpSpPr>
        <p:sp>
          <p:nvSpPr>
            <p:cNvPr id="57353" name="Line 4"/>
            <p:cNvSpPr>
              <a:spLocks noChangeShapeType="1"/>
            </p:cNvSpPr>
            <p:nvPr/>
          </p:nvSpPr>
          <p:spPr bwMode="auto">
            <a:xfrm>
              <a:off x="6342701" y="3678572"/>
              <a:ext cx="1157288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4" name="Line 5"/>
            <p:cNvSpPr>
              <a:spLocks noChangeShapeType="1"/>
            </p:cNvSpPr>
            <p:nvPr/>
          </p:nvSpPr>
          <p:spPr bwMode="auto">
            <a:xfrm>
              <a:off x="6358249" y="3195890"/>
              <a:ext cx="1157288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5" name="Line 6"/>
            <p:cNvSpPr>
              <a:spLocks noChangeShapeType="1"/>
            </p:cNvSpPr>
            <p:nvPr/>
          </p:nvSpPr>
          <p:spPr bwMode="auto">
            <a:xfrm>
              <a:off x="6358249" y="4206646"/>
              <a:ext cx="1157288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8" name="Text Box 9"/>
          <p:cNvSpPr txBox="1">
            <a:spLocks noChangeArrowheads="1"/>
          </p:cNvSpPr>
          <p:nvPr/>
        </p:nvSpPr>
        <p:spPr bwMode="auto">
          <a:xfrm>
            <a:off x="7608162" y="2910891"/>
            <a:ext cx="1218228" cy="1553825"/>
          </a:xfrm>
          <a:prstGeom prst="rect">
            <a:avLst/>
          </a:prstGeom>
          <a:solidFill>
            <a:srgbClr val="E6E6E6"/>
          </a:solidFill>
          <a:ln w="12700">
            <a:solidFill>
              <a:srgbClr val="315305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sz="2400" dirty="0">
                <a:latin typeface="Arial" charset="0"/>
              </a:rPr>
              <a:t>  </a:t>
            </a:r>
            <a:r>
              <a:rPr lang="en-GB" sz="2400" dirty="0" smtClean="0">
                <a:latin typeface="Arial" charset="0"/>
              </a:rPr>
              <a:t>Proof</a:t>
            </a:r>
            <a:endParaRPr lang="en-GB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GB" sz="2400" dirty="0">
                <a:latin typeface="Arial" charset="0"/>
              </a:rPr>
              <a:t>  </a:t>
            </a:r>
            <a:r>
              <a:rPr lang="en-GB" sz="2400" dirty="0" smtClean="0">
                <a:latin typeface="Arial" charset="0"/>
              </a:rPr>
              <a:t>Proof</a:t>
            </a:r>
            <a:endParaRPr lang="en-GB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GB" sz="2400" dirty="0">
                <a:latin typeface="Arial" charset="0"/>
              </a:rPr>
              <a:t>  Proof</a:t>
            </a:r>
            <a:endParaRPr lang="en-US" sz="2400" dirty="0">
              <a:latin typeface="Arial" charset="0"/>
            </a:endParaRPr>
          </a:p>
        </p:txBody>
      </p:sp>
      <p:sp>
        <p:nvSpPr>
          <p:cNvPr id="57357" name="Rectangle 18"/>
          <p:cNvSpPr>
            <a:spLocks noChangeArrowheads="1"/>
          </p:cNvSpPr>
          <p:nvPr/>
        </p:nvSpPr>
        <p:spPr bwMode="auto">
          <a:xfrm>
            <a:off x="701164" y="5270685"/>
            <a:ext cx="8635936" cy="3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680"/>
              </a:spcBef>
            </a:pPr>
            <a:r>
              <a:rPr lang="en-US" sz="2000" dirty="0" smtClean="0"/>
              <a:t>Keep your product in your pocket until it’s time for proof!</a:t>
            </a:r>
            <a:endParaRPr lang="en-US" sz="2000" i="1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50888" y="1755395"/>
            <a:ext cx="2841398" cy="707886"/>
          </a:xfrm>
          <a:prstGeom prst="rect">
            <a:avLst/>
          </a:prstGeom>
          <a:solidFill>
            <a:srgbClr val="FFFF66"/>
          </a:solidFill>
          <a:ln w="9525">
            <a:solidFill>
              <a:srgbClr val="315305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000">
                <a:latin typeface="Arial" charset="0"/>
              </a:rPr>
              <a:t>Job-Specific Critical Business Issues</a:t>
            </a:r>
            <a:endParaRPr lang="en-US" sz="2000"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57181" y="2900209"/>
            <a:ext cx="4651566" cy="1552575"/>
            <a:chOff x="1893405" y="2900209"/>
            <a:chExt cx="4651566" cy="1552575"/>
          </a:xfrm>
        </p:grpSpPr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1893405" y="2900209"/>
              <a:ext cx="4394391" cy="155257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31530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3293196" y="3195890"/>
              <a:ext cx="1157288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3293196" y="3678572"/>
              <a:ext cx="1157288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293196" y="4206646"/>
              <a:ext cx="1157288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006943" y="2908355"/>
              <a:ext cx="1074333" cy="15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400" dirty="0" smtClean="0"/>
                <a:t>Cause</a:t>
              </a:r>
              <a:endParaRPr lang="en-GB" sz="2400" dirty="0"/>
            </a:p>
            <a:p>
              <a:pPr>
                <a:spcAft>
                  <a:spcPts val="1200"/>
                </a:spcAft>
              </a:pPr>
              <a:r>
                <a:rPr lang="en-GB" sz="2400" dirty="0" smtClean="0"/>
                <a:t>Cause</a:t>
              </a:r>
              <a:endParaRPr lang="en-GB" sz="2400" dirty="0"/>
            </a:p>
            <a:p>
              <a:pPr>
                <a:spcAft>
                  <a:spcPts val="1200"/>
                </a:spcAft>
              </a:pPr>
              <a:r>
                <a:rPr lang="en-GB" sz="2400" dirty="0"/>
                <a:t>Cause</a:t>
              </a:r>
              <a:endParaRPr lang="en-US" sz="2400" dirty="0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651084" y="2900938"/>
              <a:ext cx="1893887" cy="15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400" dirty="0" smtClean="0"/>
                <a:t>Capability</a:t>
              </a:r>
              <a:endParaRPr lang="en-GB" sz="2400" dirty="0"/>
            </a:p>
            <a:p>
              <a:pPr>
                <a:spcAft>
                  <a:spcPts val="1200"/>
                </a:spcAft>
              </a:pPr>
              <a:r>
                <a:rPr lang="en-GB" sz="2400" dirty="0" smtClean="0"/>
                <a:t>Capability</a:t>
              </a:r>
              <a:endParaRPr lang="en-GB" sz="2400" dirty="0"/>
            </a:p>
            <a:p>
              <a:pPr>
                <a:spcAft>
                  <a:spcPts val="1200"/>
                </a:spcAft>
              </a:pPr>
              <a:r>
                <a:rPr lang="en-GB" sz="2400" dirty="0"/>
                <a:t>Capability</a:t>
              </a:r>
              <a:endParaRPr lang="en-US" sz="2400" dirty="0"/>
            </a:p>
          </p:txBody>
        </p:sp>
      </p:grpSp>
      <p:sp>
        <p:nvSpPr>
          <p:cNvPr id="24" name="AutoShape 11"/>
          <p:cNvSpPr>
            <a:spLocks noChangeArrowheads="1"/>
          </p:cNvSpPr>
          <p:nvPr/>
        </p:nvSpPr>
        <p:spPr bwMode="auto">
          <a:xfrm rot="5400000">
            <a:off x="1089155" y="2672152"/>
            <a:ext cx="546099" cy="668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86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 animBg="1"/>
      <p:bldP spid="573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749820" y="2650337"/>
            <a:ext cx="4235" cy="3325713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36722" y="2075662"/>
            <a:ext cx="0" cy="1205166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429444" y="2653512"/>
            <a:ext cx="1588" cy="712788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1425222" y="2653512"/>
            <a:ext cx="6324600" cy="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541360" y="1589887"/>
            <a:ext cx="20574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33"/>
                </a:solidFill>
              </a:rPr>
              <a:t>1</a:t>
            </a:r>
            <a:r>
              <a:rPr lang="en-US" sz="1800" baseline="30000" dirty="0">
                <a:solidFill>
                  <a:srgbClr val="000033"/>
                </a:solidFill>
              </a:rPr>
              <a:t>st</a:t>
            </a:r>
            <a:r>
              <a:rPr lang="en-US" sz="1800" dirty="0">
                <a:solidFill>
                  <a:srgbClr val="000033"/>
                </a:solidFill>
              </a:rPr>
              <a:t> Level Sales Management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797672" y="2967837"/>
            <a:ext cx="1905000" cy="1200150"/>
          </a:xfrm>
          <a:prstGeom prst="roundRect">
            <a:avLst/>
          </a:prstGeom>
          <a:solidFill>
            <a:srgbClr val="4C832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ounded Rectangle 20"/>
          <p:cNvSpPr/>
          <p:nvPr/>
        </p:nvSpPr>
        <p:spPr bwMode="auto">
          <a:xfrm>
            <a:off x="3581928" y="2964839"/>
            <a:ext cx="1906587" cy="1198562"/>
          </a:xfrm>
          <a:prstGeom prst="roundRect">
            <a:avLst/>
          </a:prstGeom>
          <a:solidFill>
            <a:srgbClr val="4C832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ounded Rectangle 18"/>
          <p:cNvSpPr/>
          <p:nvPr/>
        </p:nvSpPr>
        <p:spPr bwMode="auto">
          <a:xfrm>
            <a:off x="6734176" y="4978078"/>
            <a:ext cx="2047875" cy="1198563"/>
          </a:xfrm>
          <a:prstGeom prst="roundRect">
            <a:avLst/>
          </a:prstGeom>
          <a:solidFill>
            <a:srgbClr val="4C832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 bwMode="auto">
          <a:xfrm>
            <a:off x="481707" y="2967837"/>
            <a:ext cx="1906587" cy="1200150"/>
          </a:xfrm>
          <a:prstGeom prst="roundRect">
            <a:avLst/>
          </a:prstGeom>
          <a:solidFill>
            <a:srgbClr val="4C832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ounded Rectangle 14"/>
          <p:cNvSpPr/>
          <p:nvPr/>
        </p:nvSpPr>
        <p:spPr bwMode="auto">
          <a:xfrm>
            <a:off x="3592160" y="1139037"/>
            <a:ext cx="1905000" cy="120015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315305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8" name="Straight Connector 27"/>
          <p:cNvCxnSpPr/>
          <p:nvPr/>
        </p:nvCxnSpPr>
        <p:spPr bwMode="auto">
          <a:xfrm rot="10800000" flipV="1">
            <a:off x="395112" y="4581823"/>
            <a:ext cx="8494889" cy="282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700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1481660" y="3602319"/>
            <a:ext cx="2876509" cy="1016501"/>
            <a:chOff x="1481660" y="3790067"/>
            <a:chExt cx="2876509" cy="1016501"/>
          </a:xfrm>
        </p:grpSpPr>
        <p:sp>
          <p:nvSpPr>
            <p:cNvPr id="29" name="TextBox 28"/>
            <p:cNvSpPr txBox="1"/>
            <p:nvPr/>
          </p:nvSpPr>
          <p:spPr>
            <a:xfrm>
              <a:off x="1481660" y="4468014"/>
              <a:ext cx="2876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50892E"/>
                  </a:solidFill>
                </a:rPr>
                <a:t>Buyers Above the Power Line</a:t>
              </a:r>
              <a:endParaRPr lang="en-US" sz="1600" dirty="0">
                <a:solidFill>
                  <a:srgbClr val="50892E"/>
                </a:solidFill>
              </a:endParaRPr>
            </a:p>
          </p:txBody>
        </p:sp>
        <p:sp>
          <p:nvSpPr>
            <p:cNvPr id="31" name="Up Arrow 30"/>
            <p:cNvSpPr/>
            <p:nvPr/>
          </p:nvSpPr>
          <p:spPr bwMode="auto">
            <a:xfrm>
              <a:off x="2681113" y="3790067"/>
              <a:ext cx="465667" cy="712611"/>
            </a:xfrm>
            <a:prstGeom prst="up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78828" y="4589740"/>
            <a:ext cx="2864887" cy="1052264"/>
            <a:chOff x="1478828" y="4777488"/>
            <a:chExt cx="2864887" cy="1052264"/>
          </a:xfrm>
        </p:grpSpPr>
        <p:sp>
          <p:nvSpPr>
            <p:cNvPr id="30" name="TextBox 29"/>
            <p:cNvSpPr txBox="1"/>
            <p:nvPr/>
          </p:nvSpPr>
          <p:spPr>
            <a:xfrm>
              <a:off x="1478828" y="4777488"/>
              <a:ext cx="2864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800000"/>
                  </a:solidFill>
                </a:rPr>
                <a:t>Buyers Below the Power Line</a:t>
              </a:r>
              <a:endParaRPr lang="en-US" sz="1600" dirty="0">
                <a:solidFill>
                  <a:srgbClr val="800000"/>
                </a:solidFill>
              </a:endParaRPr>
            </a:p>
          </p:txBody>
        </p:sp>
        <p:sp>
          <p:nvSpPr>
            <p:cNvPr id="32" name="Up Arrow 31"/>
            <p:cNvSpPr/>
            <p:nvPr/>
          </p:nvSpPr>
          <p:spPr bwMode="auto">
            <a:xfrm rot="10800000" flipH="1">
              <a:off x="2678281" y="5117141"/>
              <a:ext cx="465667" cy="712611"/>
            </a:xfrm>
            <a:prstGeom prst="upArrow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848"/>
            <a:ext cx="7886700" cy="1325563"/>
          </a:xfrm>
        </p:spPr>
        <p:txBody>
          <a:bodyPr/>
          <a:lstStyle/>
          <a:p>
            <a:r>
              <a:rPr lang="en-US" dirty="0" smtClean="0"/>
              <a:t>The Power 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2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400" dirty="0">
                <a:solidFill>
                  <a:srgbClr val="63A70A"/>
                </a:solidFill>
                <a:uFill>
                  <a:solidFill>
                    <a:srgbClr val="EBEBEB"/>
                  </a:solidFill>
                </a:uFill>
              </a:rPr>
              <a:t>Buyers </a:t>
            </a:r>
            <a:r>
              <a:rPr sz="3400" dirty="0" smtClean="0">
                <a:solidFill>
                  <a:srgbClr val="63A70A"/>
                </a:solidFill>
                <a:uFill>
                  <a:solidFill>
                    <a:srgbClr val="EBEBEB"/>
                  </a:solidFill>
                </a:uFill>
              </a:rPr>
              <a:t>“</a:t>
            </a:r>
            <a:r>
              <a:rPr lang="en-US" sz="3400" dirty="0" smtClean="0">
                <a:solidFill>
                  <a:srgbClr val="63A70A"/>
                </a:solidFill>
                <a:uFill>
                  <a:solidFill>
                    <a:srgbClr val="EBEBEB"/>
                  </a:solidFill>
                </a:uFill>
              </a:rPr>
              <a:t>Below</a:t>
            </a:r>
            <a:r>
              <a:rPr sz="3400" dirty="0" smtClean="0">
                <a:solidFill>
                  <a:srgbClr val="63A70A"/>
                </a:solidFill>
                <a:uFill>
                  <a:solidFill>
                    <a:srgbClr val="EBEBEB"/>
                  </a:solidFill>
                </a:uFill>
              </a:rPr>
              <a:t> </a:t>
            </a:r>
            <a:r>
              <a:rPr sz="3400" dirty="0">
                <a:solidFill>
                  <a:srgbClr val="63A70A"/>
                </a:solidFill>
                <a:uFill>
                  <a:solidFill>
                    <a:srgbClr val="EBEBEB"/>
                  </a:solidFill>
                </a:uFill>
              </a:rPr>
              <a:t>the Power Line”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4381856" cy="4351338"/>
          </a:xfrm>
        </p:spPr>
        <p:txBody>
          <a:bodyPr/>
          <a:lstStyle/>
          <a:p>
            <a:pPr marL="227013" indent="-227013" defTabSz="642915">
              <a:lnSpc>
                <a:spcPct val="120000"/>
              </a:lnSpc>
              <a:spcBef>
                <a:spcPts val="3417"/>
              </a:spcBef>
              <a:buSzPct val="90000"/>
              <a:defRPr sz="1800"/>
            </a:pPr>
            <a:r>
              <a:rPr lang="en-US" sz="2400" dirty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Do Not Have Power to Buy</a:t>
            </a:r>
          </a:p>
          <a:p>
            <a:pPr marL="227013" indent="-227013" defTabSz="642915">
              <a:lnSpc>
                <a:spcPct val="120000"/>
              </a:lnSpc>
              <a:spcBef>
                <a:spcPts val="3417"/>
              </a:spcBef>
              <a:buSzPct val="90000"/>
              <a:defRPr sz="1800"/>
            </a:pPr>
            <a:r>
              <a:rPr lang="en-US" sz="2400" dirty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Shield Sellers from Above the Line Buyers</a:t>
            </a:r>
          </a:p>
          <a:p>
            <a:pPr marL="227013" indent="-227013" defTabSz="642915">
              <a:lnSpc>
                <a:spcPct val="120000"/>
              </a:lnSpc>
              <a:spcBef>
                <a:spcPts val="3417"/>
              </a:spcBef>
              <a:buSzPct val="90000"/>
              <a:defRPr sz="1800"/>
            </a:pPr>
            <a:r>
              <a:rPr lang="en-US" sz="2400" dirty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May Favor the </a:t>
            </a:r>
            <a:r>
              <a:rPr lang="en-US" sz="2400" dirty="0" smtClean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Competition</a:t>
            </a:r>
            <a:endParaRPr lang="en-US" sz="2400" dirty="0">
              <a:solidFill>
                <a:srgbClr val="000643"/>
              </a:solidFill>
              <a:uFill>
                <a:solidFill>
                  <a:srgbClr val="000643"/>
                </a:solidFill>
              </a:uFill>
              <a:sym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53000" y="1863674"/>
            <a:ext cx="3962400" cy="3255963"/>
            <a:chOff x="3276600" y="1219200"/>
            <a:chExt cx="5410200" cy="5008563"/>
          </a:xfrm>
        </p:grpSpPr>
        <p:pic>
          <p:nvPicPr>
            <p:cNvPr id="11" name="Picture 10" descr="15136055_ml.jpg"/>
            <p:cNvPicPr>
              <a:picLocks noChangeAspect="1"/>
            </p:cNvPicPr>
            <p:nvPr/>
          </p:nvPicPr>
          <p:blipFill>
            <a:blip r:embed="rId2"/>
            <a:srcRect l="4420" t="11792" r="6288" b="10714"/>
            <a:stretch>
              <a:fillRect/>
            </a:stretch>
          </p:blipFill>
          <p:spPr>
            <a:xfrm>
              <a:off x="3276600" y="1219200"/>
              <a:ext cx="5410200" cy="3505200"/>
            </a:xfrm>
            <a:prstGeom prst="rect">
              <a:avLst/>
            </a:prstGeom>
          </p:spPr>
        </p:pic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6019800" y="4639285"/>
              <a:ext cx="14930" cy="1438829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3457994" y="4824450"/>
              <a:ext cx="5076406" cy="285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7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4999390" y="5029200"/>
              <a:ext cx="2047875" cy="11985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187408"/>
                <a:satOff val="40000"/>
                <a:lumOff val="-24509"/>
                <a:alphaOff val="0"/>
              </a:schemeClr>
            </a:fillRef>
            <a:effectRef idx="2">
              <a:schemeClr val="accent5">
                <a:hueOff val="-11187408"/>
                <a:satOff val="40000"/>
                <a:lumOff val="-24509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20235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400" dirty="0">
                <a:solidFill>
                  <a:srgbClr val="63A70A"/>
                </a:solidFill>
                <a:uFill>
                  <a:solidFill>
                    <a:srgbClr val="EBEBEB"/>
                  </a:solidFill>
                </a:uFill>
              </a:rPr>
              <a:t>Buyers “Above the Power Line”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825625"/>
            <a:ext cx="8316567" cy="4351338"/>
          </a:xfrm>
        </p:spPr>
        <p:txBody>
          <a:bodyPr/>
          <a:lstStyle/>
          <a:p>
            <a:pPr marL="227013" indent="-227013" defTabSz="642915">
              <a:lnSpc>
                <a:spcPct val="120000"/>
              </a:lnSpc>
              <a:spcBef>
                <a:spcPts val="3417"/>
              </a:spcBef>
              <a:buSzPct val="90000"/>
              <a:defRPr sz="1800"/>
            </a:pPr>
            <a:r>
              <a:rPr lang="en-US" sz="2400" dirty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Investment in Their Business</a:t>
            </a:r>
          </a:p>
          <a:p>
            <a:pPr marL="227013" indent="-227013" defTabSz="642915">
              <a:lnSpc>
                <a:spcPct val="120000"/>
              </a:lnSpc>
              <a:spcBef>
                <a:spcPts val="3417"/>
              </a:spcBef>
              <a:buSzPct val="90000"/>
              <a:defRPr sz="1800"/>
            </a:pPr>
            <a:r>
              <a:rPr lang="en-US" sz="2400" dirty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Power to Buy or Directly Participate</a:t>
            </a:r>
          </a:p>
          <a:p>
            <a:pPr marL="227013" indent="-227013" defTabSz="642915">
              <a:lnSpc>
                <a:spcPct val="120000"/>
              </a:lnSpc>
              <a:spcBef>
                <a:spcPts val="3417"/>
              </a:spcBef>
              <a:buSzPct val="90000"/>
              <a:defRPr sz="1800"/>
            </a:pPr>
            <a:r>
              <a:rPr lang="en-US" sz="2400" dirty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Grant Access to Other “Above the Power Line” Buyers</a:t>
            </a:r>
          </a:p>
          <a:p>
            <a:pPr marL="227013" indent="-227013" defTabSz="642915">
              <a:lnSpc>
                <a:spcPct val="120000"/>
              </a:lnSpc>
              <a:spcBef>
                <a:spcPts val="3417"/>
              </a:spcBef>
              <a:buSzPct val="90000"/>
              <a:defRPr sz="1800"/>
            </a:pPr>
            <a:r>
              <a:rPr lang="en-US" sz="2400" dirty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Agree to Steps Leading to </a:t>
            </a:r>
            <a:r>
              <a:rPr lang="en-US" sz="2400" dirty="0" smtClean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Buy </a:t>
            </a:r>
            <a:r>
              <a:rPr lang="en-US" sz="2400" dirty="0">
                <a:solidFill>
                  <a:srgbClr val="000643"/>
                </a:solidFill>
                <a:uFill>
                  <a:solidFill>
                    <a:srgbClr val="000643"/>
                  </a:solidFill>
                </a:uFill>
                <a:sym typeface="Arial"/>
              </a:rPr>
              <a:t>Decision (aka, Action Plan)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52788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400" dirty="0">
                <a:solidFill>
                  <a:srgbClr val="63A70A"/>
                </a:solidFill>
                <a:uFill>
                  <a:solidFill>
                    <a:srgbClr val="EBEBEB"/>
                  </a:solidFill>
                </a:uFill>
              </a:rPr>
              <a:t>A/B Ratio</a:t>
            </a:r>
          </a:p>
        </p:txBody>
      </p:sp>
      <p:sp>
        <p:nvSpPr>
          <p:cNvPr id="140" name="Shape 140"/>
          <p:cNvSpPr/>
          <p:nvPr/>
        </p:nvSpPr>
        <p:spPr>
          <a:xfrm>
            <a:off x="2202822" y="4259461"/>
            <a:ext cx="1651992" cy="0"/>
          </a:xfrm>
          <a:prstGeom prst="line">
            <a:avLst/>
          </a:prstGeom>
          <a:ln w="19050" cmpd="sng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43" name="Group 143"/>
          <p:cNvGrpSpPr/>
          <p:nvPr/>
        </p:nvGrpSpPr>
        <p:grpSpPr>
          <a:xfrm>
            <a:off x="2267367" y="2924471"/>
            <a:ext cx="1256754" cy="1258791"/>
            <a:chOff x="0" y="191"/>
            <a:chExt cx="1787382" cy="1790278"/>
          </a:xfrm>
        </p:grpSpPr>
        <p:sp>
          <p:nvSpPr>
            <p:cNvPr id="141" name="Shape 141"/>
            <p:cNvSpPr/>
            <p:nvPr/>
          </p:nvSpPr>
          <p:spPr>
            <a:xfrm rot="16201505">
              <a:off x="355599" y="197041"/>
              <a:ext cx="1270001" cy="876301"/>
            </a:xfrm>
            <a:prstGeom prst="rightArrow">
              <a:avLst>
                <a:gd name="adj1" fmla="val 47826"/>
                <a:gd name="adj2" fmla="val 53623"/>
              </a:avLst>
            </a:prstGeom>
            <a:solidFill>
              <a:srgbClr val="FFFF66"/>
            </a:solidFill>
            <a:ln w="9525" cap="flat" cmpd="sng">
              <a:solidFill>
                <a:srgbClr val="31530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defTabSz="910796">
                <a:buClr>
                  <a:srgbClr val="000000"/>
                </a:buClr>
                <a:defRPr sz="22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1352742"/>
              <a:ext cx="1787382" cy="43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l" defTabSz="1295400">
                <a:buClr>
                  <a:srgbClr val="000000"/>
                </a:buClr>
                <a:defRPr sz="2200" b="1">
                  <a:solidFill>
                    <a:srgbClr val="263E0F"/>
                  </a:solidFill>
                  <a:uFill>
                    <a:solidFill>
                      <a:srgbClr val="263E0F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500"/>
                <a:t>A Opportunity</a:t>
              </a: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2240578" y="4366617"/>
            <a:ext cx="1256754" cy="1294941"/>
            <a:chOff x="0" y="0"/>
            <a:chExt cx="1787382" cy="1841692"/>
          </a:xfrm>
        </p:grpSpPr>
        <p:sp>
          <p:nvSpPr>
            <p:cNvPr id="144" name="Shape 144"/>
            <p:cNvSpPr/>
            <p:nvPr/>
          </p:nvSpPr>
          <p:spPr>
            <a:xfrm rot="16201505" flipH="1">
              <a:off x="400327" y="768541"/>
              <a:ext cx="1270001" cy="876301"/>
            </a:xfrm>
            <a:prstGeom prst="rightArrow">
              <a:avLst>
                <a:gd name="adj1" fmla="val 47826"/>
                <a:gd name="adj2" fmla="val 53623"/>
              </a:avLst>
            </a:prstGeom>
            <a:solidFill>
              <a:srgbClr val="FF0000"/>
            </a:solidFill>
            <a:ln w="9525" cap="flat" cmpd="sng">
              <a:solidFill>
                <a:srgbClr val="31530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defTabSz="910796">
                <a:buClr>
                  <a:srgbClr val="000000"/>
                </a:buClr>
                <a:defRPr sz="22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0"/>
              <a:ext cx="1787382" cy="43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l" defTabSz="1295400">
                <a:buClr>
                  <a:srgbClr val="000000"/>
                </a:buClr>
                <a:defRPr sz="2200" b="1">
                  <a:solidFill>
                    <a:srgbClr val="941100"/>
                  </a:solidFill>
                  <a:uFill>
                    <a:solidFill>
                      <a:srgbClr val="9411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500"/>
                <a:t>B Opportunity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4086986" y="4034135"/>
            <a:ext cx="1829197" cy="461665"/>
            <a:chOff x="0" y="-28365"/>
            <a:chExt cx="2601525" cy="656590"/>
          </a:xfrm>
        </p:grpSpPr>
        <p:sp>
          <p:nvSpPr>
            <p:cNvPr id="147" name="Shape 147"/>
            <p:cNvSpPr/>
            <p:nvPr/>
          </p:nvSpPr>
          <p:spPr>
            <a:xfrm>
              <a:off x="0" y="228600"/>
              <a:ext cx="342900" cy="6356"/>
            </a:xfrm>
            <a:prstGeom prst="lin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0" y="355600"/>
              <a:ext cx="342900" cy="6356"/>
            </a:xfrm>
            <a:prstGeom prst="lin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58800" y="-28365"/>
              <a:ext cx="204272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l" defTabSz="1295400">
                <a:buClr>
                  <a:srgbClr val="000000"/>
                </a:buClr>
                <a:defRPr sz="3600" b="1">
                  <a:solidFill>
                    <a:srgbClr val="190092"/>
                  </a:solidFill>
                  <a:uFill>
                    <a:solidFill>
                      <a:srgbClr val="19009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2500" dirty="0"/>
                <a:t>A/B Ratio</a:t>
              </a:r>
            </a:p>
          </p:txBody>
        </p:sp>
      </p:grp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7749820" y="2385281"/>
            <a:ext cx="4235" cy="3325713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4536722" y="1810606"/>
            <a:ext cx="0" cy="1205166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429444" y="2388456"/>
            <a:ext cx="1588" cy="712788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V="1">
            <a:off x="1425222" y="2388456"/>
            <a:ext cx="6324600" cy="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541360" y="1324831"/>
            <a:ext cx="20574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33"/>
                </a:solidFill>
              </a:rPr>
              <a:t>1</a:t>
            </a:r>
            <a:r>
              <a:rPr lang="en-US" sz="1800" baseline="30000" dirty="0">
                <a:solidFill>
                  <a:srgbClr val="000033"/>
                </a:solidFill>
              </a:rPr>
              <a:t>st</a:t>
            </a:r>
            <a:r>
              <a:rPr lang="en-US" sz="1800" dirty="0">
                <a:solidFill>
                  <a:srgbClr val="000033"/>
                </a:solidFill>
              </a:rPr>
              <a:t> Level Sales Management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6797672" y="2702781"/>
            <a:ext cx="1905000" cy="1200150"/>
          </a:xfrm>
          <a:prstGeom prst="roundRect">
            <a:avLst/>
          </a:prstGeom>
          <a:solidFill>
            <a:srgbClr val="4C832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 bwMode="auto">
          <a:xfrm>
            <a:off x="3581928" y="2699783"/>
            <a:ext cx="1906587" cy="1198562"/>
          </a:xfrm>
          <a:prstGeom prst="roundRect">
            <a:avLst/>
          </a:prstGeom>
          <a:solidFill>
            <a:srgbClr val="4C832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ounded Rectangle 30"/>
          <p:cNvSpPr/>
          <p:nvPr/>
        </p:nvSpPr>
        <p:spPr bwMode="auto">
          <a:xfrm>
            <a:off x="6734176" y="4713022"/>
            <a:ext cx="2047875" cy="1198563"/>
          </a:xfrm>
          <a:prstGeom prst="roundRect">
            <a:avLst/>
          </a:prstGeom>
          <a:solidFill>
            <a:srgbClr val="4C832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ounded Rectangle 31"/>
          <p:cNvSpPr/>
          <p:nvPr/>
        </p:nvSpPr>
        <p:spPr bwMode="auto">
          <a:xfrm>
            <a:off x="481707" y="2702781"/>
            <a:ext cx="1906587" cy="1200150"/>
          </a:xfrm>
          <a:prstGeom prst="roundRect">
            <a:avLst/>
          </a:prstGeom>
          <a:solidFill>
            <a:srgbClr val="4C832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ounded Rectangle 32"/>
          <p:cNvSpPr/>
          <p:nvPr/>
        </p:nvSpPr>
        <p:spPr bwMode="auto">
          <a:xfrm>
            <a:off x="3592160" y="873981"/>
            <a:ext cx="1905000" cy="120015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315305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4492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 advAuto="0"/>
      <p:bldP spid="146" grpId="0" animBg="1" advAuto="0"/>
      <p:bldP spid="150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63A70A"/>
                </a:solidFill>
              </a:rPr>
              <a:t>A / B </a:t>
            </a:r>
            <a:r>
              <a:rPr sz="4000" dirty="0" smtClean="0">
                <a:solidFill>
                  <a:srgbClr val="63A70A"/>
                </a:solidFill>
              </a:rPr>
              <a:t>Ratio</a:t>
            </a:r>
            <a:endParaRPr sz="4000" dirty="0">
              <a:solidFill>
                <a:srgbClr val="63A70A"/>
              </a:solidFill>
            </a:endParaRPr>
          </a:p>
        </p:txBody>
      </p:sp>
      <p:graphicFrame>
        <p:nvGraphicFramePr>
          <p:cNvPr id="154" name="Table 154"/>
          <p:cNvGraphicFramePr/>
          <p:nvPr>
            <p:extLst>
              <p:ext uri="{D42A27DB-BD31-4B8C-83A1-F6EECF244321}">
                <p14:modId xmlns:p14="http://schemas.microsoft.com/office/powerpoint/2010/main" val="639305796"/>
              </p:ext>
            </p:extLst>
          </p:nvPr>
        </p:nvGraphicFramePr>
        <p:xfrm>
          <a:off x="732415" y="1571625"/>
          <a:ext cx="7268765" cy="44023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53753"/>
                <a:gridCol w="1453753"/>
                <a:gridCol w="1453753"/>
                <a:gridCol w="1453753"/>
                <a:gridCol w="1453753"/>
              </a:tblGrid>
              <a:tr h="1317564"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70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Parameter</a:t>
                      </a:r>
                      <a:endParaRPr sz="1700" b="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70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Common Starting Point</a:t>
                      </a:r>
                      <a:endParaRPr sz="1700" b="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70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After 1 Quarter</a:t>
                      </a:r>
                      <a:endParaRPr sz="1700" b="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70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After 2 Quarters</a:t>
                      </a:r>
                      <a:endParaRPr sz="1700" b="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70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After 3 Quarters</a:t>
                      </a:r>
                      <a:endParaRPr sz="1700" b="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453502"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 dirty="0">
                          <a:uFill>
                            <a:solidFill/>
                          </a:uFill>
                        </a:rPr>
                        <a:t>A/B Ratio</a:t>
                      </a:r>
                      <a:endParaRPr sz="1700" dirty="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227" marR="98227" marT="98227" marB="98227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 dirty="0">
                          <a:uFill>
                            <a:solidFill/>
                          </a:uFill>
                        </a:rPr>
                        <a:t>1/8</a:t>
                      </a:r>
                      <a:endParaRPr sz="1700" dirty="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 dirty="0">
                          <a:uFill>
                            <a:solidFill/>
                          </a:uFill>
                        </a:rPr>
                        <a:t>1/1</a:t>
                      </a:r>
                      <a:endParaRPr sz="1700" dirty="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>
                          <a:uFill>
                            <a:solidFill/>
                          </a:uFill>
                        </a:rPr>
                        <a:t>4/1</a:t>
                      </a:r>
                      <a:endParaRPr sz="170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 dirty="0">
                          <a:uFill>
                            <a:solidFill/>
                          </a:uFill>
                        </a:rPr>
                        <a:t>6/1</a:t>
                      </a:r>
                      <a:endParaRPr sz="1700" dirty="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69"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 dirty="0">
                          <a:uFill>
                            <a:solidFill/>
                          </a:uFill>
                        </a:rPr>
                        <a:t>Time Wasted Dealing with Buyers Who Cannot Buy</a:t>
                      </a:r>
                      <a:endParaRPr sz="1700" dirty="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227" marR="98227" marT="98227" marB="98227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 dirty="0">
                          <a:uFill>
                            <a:solidFill/>
                          </a:uFill>
                        </a:rPr>
                        <a:t>40%</a:t>
                      </a:r>
                      <a:endParaRPr sz="1700" dirty="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 dirty="0">
                          <a:uFill>
                            <a:solidFill/>
                          </a:uFill>
                        </a:rPr>
                        <a:t>20%</a:t>
                      </a:r>
                      <a:endParaRPr sz="1700" dirty="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 dirty="0">
                          <a:uFill>
                            <a:solidFill/>
                          </a:uFill>
                        </a:rPr>
                        <a:t>10%</a:t>
                      </a:r>
                      <a:endParaRPr sz="1700" dirty="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tabLst>
                          <a:tab pos="914400" algn="l"/>
                        </a:tabLst>
                        <a:defRPr sz="1800" b="0">
                          <a:uFillTx/>
                        </a:defRPr>
                      </a:pPr>
                      <a:r>
                        <a:rPr sz="1700" dirty="0">
                          <a:uFill>
                            <a:solidFill/>
                          </a:uFill>
                        </a:rPr>
                        <a:t>Nominal</a:t>
                      </a:r>
                      <a:endParaRPr sz="1700" dirty="0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2441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68" y="1517642"/>
            <a:ext cx="7786134" cy="4759016"/>
          </a:xfrm>
        </p:spPr>
        <p:txBody>
          <a:bodyPr/>
          <a:lstStyle/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Introduction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Key Concepts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Market • Buyer • CBI Analysis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Impact Tree™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Intro to Discovery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84432"/>
            <a:ext cx="7886700" cy="1272476"/>
          </a:xfrm>
        </p:spPr>
        <p:txBody>
          <a:bodyPr>
            <a:normAutofit/>
          </a:bodyPr>
          <a:lstStyle/>
          <a:p>
            <a:r>
              <a:rPr lang="en-US" dirty="0" smtClean="0"/>
              <a:t>Section 3</a:t>
            </a:r>
            <a:br>
              <a:rPr lang="en-US" dirty="0" smtClean="0"/>
            </a:br>
            <a:r>
              <a:rPr lang="en-US" dirty="0" smtClean="0"/>
              <a:t>Market • Buyer • CBI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06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77825" y="2105142"/>
            <a:ext cx="5953125" cy="4108450"/>
          </a:xfrm>
          <a:prstGeom prst="rect">
            <a:avLst/>
          </a:prstGeom>
          <a:solidFill>
            <a:schemeClr val="bg1">
              <a:alpha val="74901"/>
            </a:schemeClr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b="0" dirty="0">
              <a:solidFill>
                <a:srgbClr val="000033"/>
              </a:solidFill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1911350" y="1327267"/>
            <a:ext cx="0" cy="2833688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V="1">
            <a:off x="3155950" y="4616747"/>
            <a:ext cx="0" cy="124460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V="1">
            <a:off x="5213350" y="4613572"/>
            <a:ext cx="0" cy="132080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155950" y="4623097"/>
            <a:ext cx="2057400" cy="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V="1">
            <a:off x="4222750" y="4318297"/>
            <a:ext cx="0" cy="30480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2698750" y="4350047"/>
            <a:ext cx="762000" cy="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2284413" y="4816772"/>
            <a:ext cx="1755775" cy="5762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</a:t>
            </a:r>
            <a:r>
              <a:rPr lang="en-US" sz="900" b="0" dirty="0" smtClean="0">
                <a:solidFill>
                  <a:srgbClr val="000033"/>
                </a:solidFill>
              </a:rPr>
              <a:t>7a. </a:t>
            </a:r>
            <a:r>
              <a:rPr lang="en-US" sz="900" b="0" dirty="0">
                <a:solidFill>
                  <a:srgbClr val="000033"/>
                </a:solidFill>
              </a:rPr>
              <a:t>Promoter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Negotiate proof for access to power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92175" y="2632192"/>
            <a:ext cx="2057400" cy="641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3. Call Introduction: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Establish Goal of Call</a:t>
            </a:r>
          </a:p>
          <a:p>
            <a:pPr algn="ctr" eaLnBrk="0" hangingPunct="0"/>
            <a:r>
              <a:rPr lang="en-GB" sz="900" b="0" dirty="0">
                <a:solidFill>
                  <a:srgbClr val="000033"/>
                </a:solidFill>
              </a:rPr>
              <a:t>Provide Competency Message</a:t>
            </a:r>
            <a:endParaRPr lang="en-US" sz="900" b="0" dirty="0">
              <a:solidFill>
                <a:srgbClr val="000033"/>
              </a:solidFill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881063" y="3392605"/>
            <a:ext cx="2057400" cy="609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4. Discovery</a:t>
            </a:r>
            <a:endParaRPr lang="en-US" sz="900" b="0" dirty="0">
              <a:solidFill>
                <a:srgbClr val="000033"/>
              </a:solidFill>
            </a:endParaRP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(Solution Evolution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Solution Re-Evolution)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893763" y="1647942"/>
            <a:ext cx="2043112" cy="3254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1. Prospecting</a:t>
            </a:r>
            <a:endParaRPr lang="en-US" sz="900" b="0" dirty="0">
              <a:solidFill>
                <a:srgbClr val="000033"/>
              </a:solidFill>
            </a:endParaRP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4329113" y="4840584"/>
            <a:ext cx="1755775" cy="5762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</a:t>
            </a:r>
            <a:r>
              <a:rPr lang="en-US" sz="900" b="0" dirty="0" smtClean="0">
                <a:solidFill>
                  <a:srgbClr val="000033"/>
                </a:solidFill>
              </a:rPr>
              <a:t>7b. </a:t>
            </a:r>
            <a:r>
              <a:rPr lang="en-US" sz="900" b="0" dirty="0">
                <a:solidFill>
                  <a:srgbClr val="000033"/>
                </a:solidFill>
              </a:rPr>
              <a:t>Power Promoter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Qualify buying process               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  - Define Action Plan</a:t>
            </a: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3121025" y="4169072"/>
            <a:ext cx="2209800" cy="3333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6. Determine Power Level of Buyer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2284413" y="5581947"/>
            <a:ext cx="1755775" cy="5445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900" b="0" dirty="0" smtClean="0">
                <a:solidFill>
                  <a:srgbClr val="000033"/>
                </a:solidFill>
              </a:rPr>
              <a:t>8a. </a:t>
            </a:r>
            <a:r>
              <a:rPr lang="en-GB" sz="900" b="0" dirty="0">
                <a:solidFill>
                  <a:srgbClr val="000033"/>
                </a:solidFill>
              </a:rPr>
              <a:t>Send Letter of Understanding to </a:t>
            </a:r>
            <a:r>
              <a:rPr lang="en-GB" sz="900" b="0" u="sng" dirty="0">
                <a:solidFill>
                  <a:srgbClr val="000033"/>
                </a:solidFill>
              </a:rPr>
              <a:t>Promoter</a:t>
            </a:r>
            <a:endParaRPr lang="en-US" sz="900" b="0" u="sng" dirty="0">
              <a:solidFill>
                <a:srgbClr val="000033"/>
              </a:solidFill>
            </a:endParaRPr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890588" y="4103805"/>
            <a:ext cx="2057400" cy="4832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5. Determine</a:t>
            </a:r>
            <a:r>
              <a:rPr lang="en-US" sz="900" b="0" dirty="0" smtClean="0">
                <a:solidFill>
                  <a:srgbClr val="000033"/>
                </a:solidFill>
              </a:rPr>
              <a:t> Impacts </a:t>
            </a:r>
          </a:p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“</a:t>
            </a:r>
            <a:r>
              <a:rPr lang="en-US" sz="900" b="0" dirty="0">
                <a:solidFill>
                  <a:srgbClr val="000033"/>
                </a:solidFill>
              </a:rPr>
              <a:t>Causes &amp; Effects</a:t>
            </a:r>
            <a:r>
              <a:rPr lang="en-US" sz="900" b="0" dirty="0" smtClean="0">
                <a:solidFill>
                  <a:srgbClr val="000033"/>
                </a:solidFill>
              </a:rPr>
              <a:t>” a</a:t>
            </a:r>
            <a:r>
              <a:rPr lang="en-GB" sz="900" b="0" dirty="0" smtClean="0">
                <a:solidFill>
                  <a:srgbClr val="000033"/>
                </a:solidFill>
              </a:rPr>
              <a:t>cross </a:t>
            </a:r>
          </a:p>
          <a:p>
            <a:pPr algn="ctr" eaLnBrk="0" hangingPunct="0"/>
            <a:r>
              <a:rPr lang="en-GB" sz="900" b="0" dirty="0" smtClean="0">
                <a:solidFill>
                  <a:srgbClr val="000033"/>
                </a:solidFill>
              </a:rPr>
              <a:t>those </a:t>
            </a:r>
            <a:r>
              <a:rPr lang="en-GB" sz="900" b="0" dirty="0">
                <a:solidFill>
                  <a:srgbClr val="000033"/>
                </a:solidFill>
              </a:rPr>
              <a:t>involved</a:t>
            </a:r>
            <a:endParaRPr lang="en-US" sz="900" b="0" dirty="0">
              <a:solidFill>
                <a:srgbClr val="000033"/>
              </a:solidFill>
            </a:endParaRP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893763" y="2190867"/>
            <a:ext cx="2043112" cy="32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2. Behavior Alignment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4330700" y="5597822"/>
            <a:ext cx="1755775" cy="542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8b. </a:t>
            </a:r>
            <a:r>
              <a:rPr lang="en-US" sz="900" b="0" dirty="0">
                <a:solidFill>
                  <a:srgbClr val="000033"/>
                </a:solidFill>
              </a:rPr>
              <a:t>Send Letter of Understanding to</a:t>
            </a:r>
          </a:p>
          <a:p>
            <a:pPr algn="ctr" eaLnBrk="0" hangingPunct="0"/>
            <a:r>
              <a:rPr lang="en-US" sz="900" b="0" u="sng" dirty="0">
                <a:solidFill>
                  <a:srgbClr val="000033"/>
                </a:solidFill>
              </a:rPr>
              <a:t>Power Promoter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084888" y="2934176"/>
            <a:ext cx="574675" cy="2952750"/>
            <a:chOff x="3833" y="1933"/>
            <a:chExt cx="362" cy="1860"/>
          </a:xfrm>
        </p:grpSpPr>
        <p:sp>
          <p:nvSpPr>
            <p:cNvPr id="26651" name="Line 25"/>
            <p:cNvSpPr>
              <a:spLocks noChangeShapeType="1"/>
            </p:cNvSpPr>
            <p:nvPr/>
          </p:nvSpPr>
          <p:spPr bwMode="auto">
            <a:xfrm>
              <a:off x="4059" y="1933"/>
              <a:ext cx="136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/>
            </a:p>
          </p:txBody>
        </p:sp>
        <p:sp>
          <p:nvSpPr>
            <p:cNvPr id="26652" name="Line 26"/>
            <p:cNvSpPr>
              <a:spLocks noChangeShapeType="1"/>
            </p:cNvSpPr>
            <p:nvPr/>
          </p:nvSpPr>
          <p:spPr bwMode="auto">
            <a:xfrm flipV="1">
              <a:off x="4059" y="1933"/>
              <a:ext cx="0" cy="186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/>
            </a:p>
          </p:txBody>
        </p:sp>
        <p:sp>
          <p:nvSpPr>
            <p:cNvPr id="26653" name="Line 27"/>
            <p:cNvSpPr>
              <a:spLocks noChangeShapeType="1"/>
            </p:cNvSpPr>
            <p:nvPr/>
          </p:nvSpPr>
          <p:spPr bwMode="auto">
            <a:xfrm>
              <a:off x="3833" y="3793"/>
              <a:ext cx="226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/>
            </a:p>
          </p:txBody>
        </p:sp>
      </p:grpSp>
      <p:sp>
        <p:nvSpPr>
          <p:cNvPr id="26646" name="Text Box 28"/>
          <p:cNvSpPr txBox="1">
            <a:spLocks noChangeArrowheads="1"/>
          </p:cNvSpPr>
          <p:nvPr/>
        </p:nvSpPr>
        <p:spPr bwMode="auto">
          <a:xfrm>
            <a:off x="6616700" y="2425580"/>
            <a:ext cx="2286000" cy="2425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Execute Activities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(To qualify &amp; control sell cycle)</a:t>
            </a:r>
          </a:p>
          <a:p>
            <a:pPr eaLnBrk="0" hangingPunct="0"/>
            <a:endParaRPr lang="en-US" sz="900" b="0" u="sng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2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Call on others above power line</a:t>
            </a: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Determine CBI’s &amp; capabilities</a:t>
            </a:r>
          </a:p>
          <a:p>
            <a:pPr eaLnBrk="0" hangingPunct="0"/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3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Proof </a:t>
            </a: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Value justification</a:t>
            </a: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Proposal Discussion</a:t>
            </a:r>
          </a:p>
          <a:p>
            <a:pPr eaLnBrk="0" hangingPunct="0"/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4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Gain approval</a:t>
            </a:r>
          </a:p>
          <a:p>
            <a:pPr eaLnBrk="0" hangingPunct="0"/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5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Initiate implementation</a:t>
            </a:r>
          </a:p>
        </p:txBody>
      </p:sp>
      <p:sp>
        <p:nvSpPr>
          <p:cNvPr id="26647" name="Rectangle 29"/>
          <p:cNvSpPr>
            <a:spLocks noGrp="1" noChangeArrowheads="1"/>
          </p:cNvSpPr>
          <p:nvPr>
            <p:ph type="title"/>
          </p:nvPr>
        </p:nvSpPr>
        <p:spPr>
          <a:xfrm>
            <a:off x="300735" y="5982"/>
            <a:ext cx="7886700" cy="1131244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Big Picture of Sales Methodology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519488" y="2119915"/>
            <a:ext cx="1852612" cy="3385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>
                <a:solidFill>
                  <a:srgbClr val="000033"/>
                </a:solidFill>
              </a:rPr>
              <a:t>  SALES CALL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6637338" y="2102452"/>
            <a:ext cx="2239962" cy="3385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>
                <a:solidFill>
                  <a:srgbClr val="000033"/>
                </a:solidFill>
              </a:rPr>
              <a:t>  SELL CYCLE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90588" y="1137226"/>
            <a:ext cx="2039937" cy="3231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Opportunity Identification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95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77825" y="2105142"/>
            <a:ext cx="5953125" cy="4108450"/>
          </a:xfrm>
          <a:prstGeom prst="rect">
            <a:avLst/>
          </a:prstGeom>
          <a:solidFill>
            <a:schemeClr val="bg1">
              <a:alpha val="74901"/>
            </a:schemeClr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b="0" dirty="0">
              <a:solidFill>
                <a:srgbClr val="000033"/>
              </a:solidFill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1911350" y="1327267"/>
            <a:ext cx="0" cy="2833688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V="1">
            <a:off x="3155950" y="4616747"/>
            <a:ext cx="0" cy="124460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V="1">
            <a:off x="5213350" y="4613572"/>
            <a:ext cx="0" cy="132080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155950" y="4623097"/>
            <a:ext cx="2057400" cy="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V="1">
            <a:off x="4222750" y="4318297"/>
            <a:ext cx="0" cy="30480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2698750" y="4350047"/>
            <a:ext cx="762000" cy="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2284413" y="4816772"/>
            <a:ext cx="1755775" cy="5762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</a:t>
            </a:r>
            <a:r>
              <a:rPr lang="en-US" sz="900" b="0" dirty="0" smtClean="0">
                <a:solidFill>
                  <a:srgbClr val="000033"/>
                </a:solidFill>
              </a:rPr>
              <a:t>7a. </a:t>
            </a:r>
            <a:r>
              <a:rPr lang="en-US" sz="900" b="0" dirty="0">
                <a:solidFill>
                  <a:srgbClr val="000033"/>
                </a:solidFill>
              </a:rPr>
              <a:t>Promoter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Negotiate proof for access to power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92175" y="2632192"/>
            <a:ext cx="2057400" cy="641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3. Call Introduction: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Establish Goal of Call</a:t>
            </a:r>
          </a:p>
          <a:p>
            <a:pPr algn="ctr" eaLnBrk="0" hangingPunct="0"/>
            <a:r>
              <a:rPr lang="en-GB" sz="900" b="0" dirty="0">
                <a:solidFill>
                  <a:srgbClr val="000033"/>
                </a:solidFill>
              </a:rPr>
              <a:t>Provide Competency Message</a:t>
            </a:r>
            <a:endParaRPr lang="en-US" sz="900" b="0" dirty="0">
              <a:solidFill>
                <a:srgbClr val="000033"/>
              </a:solidFill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881063" y="3392605"/>
            <a:ext cx="2057400" cy="609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4. Discovery</a:t>
            </a:r>
            <a:endParaRPr lang="en-US" sz="900" b="0" dirty="0">
              <a:solidFill>
                <a:srgbClr val="000033"/>
              </a:solidFill>
            </a:endParaRP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(Solution Evolution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Solution Re-Evolution)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893763" y="1647942"/>
            <a:ext cx="2043112" cy="3254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mpd="sng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1. Prospecting</a:t>
            </a:r>
            <a:endParaRPr lang="en-US" sz="900" b="0" dirty="0">
              <a:solidFill>
                <a:srgbClr val="000033"/>
              </a:solidFill>
            </a:endParaRP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4329113" y="4840584"/>
            <a:ext cx="1755775" cy="5762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</a:t>
            </a:r>
            <a:r>
              <a:rPr lang="en-US" sz="900" b="0" dirty="0" smtClean="0">
                <a:solidFill>
                  <a:srgbClr val="000033"/>
                </a:solidFill>
              </a:rPr>
              <a:t>7b. </a:t>
            </a:r>
            <a:r>
              <a:rPr lang="en-US" sz="900" b="0" dirty="0">
                <a:solidFill>
                  <a:srgbClr val="000033"/>
                </a:solidFill>
              </a:rPr>
              <a:t>Power Promoter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Qualify buying process               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  - Define Action Plan</a:t>
            </a: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3121025" y="4169072"/>
            <a:ext cx="2209800" cy="3333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6. Determine Power Level of Buyer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2284413" y="5581947"/>
            <a:ext cx="1755775" cy="5445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900" b="0" dirty="0" smtClean="0">
                <a:solidFill>
                  <a:srgbClr val="000033"/>
                </a:solidFill>
              </a:rPr>
              <a:t>8a. </a:t>
            </a:r>
            <a:r>
              <a:rPr lang="en-GB" sz="900" b="0" dirty="0">
                <a:solidFill>
                  <a:srgbClr val="000033"/>
                </a:solidFill>
              </a:rPr>
              <a:t>Send Letter of Understanding to </a:t>
            </a:r>
            <a:r>
              <a:rPr lang="en-GB" sz="900" b="0" u="sng" dirty="0">
                <a:solidFill>
                  <a:srgbClr val="000033"/>
                </a:solidFill>
              </a:rPr>
              <a:t>Promoter</a:t>
            </a:r>
            <a:endParaRPr lang="en-US" sz="900" b="0" u="sng" dirty="0">
              <a:solidFill>
                <a:srgbClr val="000033"/>
              </a:solidFill>
            </a:endParaRPr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890588" y="4103805"/>
            <a:ext cx="2057400" cy="4832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5. Determine</a:t>
            </a:r>
            <a:r>
              <a:rPr lang="en-US" sz="900" b="0" dirty="0" smtClean="0">
                <a:solidFill>
                  <a:srgbClr val="000033"/>
                </a:solidFill>
              </a:rPr>
              <a:t> Impacts </a:t>
            </a:r>
          </a:p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“</a:t>
            </a:r>
            <a:r>
              <a:rPr lang="en-US" sz="900" b="0" dirty="0">
                <a:solidFill>
                  <a:srgbClr val="000033"/>
                </a:solidFill>
              </a:rPr>
              <a:t>Causes &amp; Effects</a:t>
            </a:r>
            <a:r>
              <a:rPr lang="en-US" sz="900" b="0" dirty="0" smtClean="0">
                <a:solidFill>
                  <a:srgbClr val="000033"/>
                </a:solidFill>
              </a:rPr>
              <a:t>” a</a:t>
            </a:r>
            <a:r>
              <a:rPr lang="en-GB" sz="900" b="0" dirty="0" smtClean="0">
                <a:solidFill>
                  <a:srgbClr val="000033"/>
                </a:solidFill>
              </a:rPr>
              <a:t>cross </a:t>
            </a:r>
          </a:p>
          <a:p>
            <a:pPr algn="ctr" eaLnBrk="0" hangingPunct="0"/>
            <a:r>
              <a:rPr lang="en-GB" sz="900" b="0" dirty="0" smtClean="0">
                <a:solidFill>
                  <a:srgbClr val="000033"/>
                </a:solidFill>
              </a:rPr>
              <a:t>those </a:t>
            </a:r>
            <a:r>
              <a:rPr lang="en-GB" sz="900" b="0" dirty="0">
                <a:solidFill>
                  <a:srgbClr val="000033"/>
                </a:solidFill>
              </a:rPr>
              <a:t>involved</a:t>
            </a:r>
            <a:endParaRPr lang="en-US" sz="900" b="0" dirty="0">
              <a:solidFill>
                <a:srgbClr val="000033"/>
              </a:solidFill>
            </a:endParaRP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893763" y="2190867"/>
            <a:ext cx="2043112" cy="32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2. Behavior Alignment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4330700" y="5597822"/>
            <a:ext cx="1755775" cy="542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8b. </a:t>
            </a:r>
            <a:r>
              <a:rPr lang="en-US" sz="900" b="0" dirty="0">
                <a:solidFill>
                  <a:srgbClr val="000033"/>
                </a:solidFill>
              </a:rPr>
              <a:t>Send Letter of Understanding to</a:t>
            </a:r>
          </a:p>
          <a:p>
            <a:pPr algn="ctr" eaLnBrk="0" hangingPunct="0"/>
            <a:r>
              <a:rPr lang="en-US" sz="900" b="0" u="sng" dirty="0">
                <a:solidFill>
                  <a:srgbClr val="000033"/>
                </a:solidFill>
              </a:rPr>
              <a:t>Power Promoter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084888" y="2934176"/>
            <a:ext cx="574675" cy="2952750"/>
            <a:chOff x="3833" y="1933"/>
            <a:chExt cx="362" cy="1860"/>
          </a:xfrm>
        </p:grpSpPr>
        <p:sp>
          <p:nvSpPr>
            <p:cNvPr id="26651" name="Line 25"/>
            <p:cNvSpPr>
              <a:spLocks noChangeShapeType="1"/>
            </p:cNvSpPr>
            <p:nvPr/>
          </p:nvSpPr>
          <p:spPr bwMode="auto">
            <a:xfrm>
              <a:off x="4059" y="1933"/>
              <a:ext cx="136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/>
            </a:p>
          </p:txBody>
        </p:sp>
        <p:sp>
          <p:nvSpPr>
            <p:cNvPr id="26652" name="Line 26"/>
            <p:cNvSpPr>
              <a:spLocks noChangeShapeType="1"/>
            </p:cNvSpPr>
            <p:nvPr/>
          </p:nvSpPr>
          <p:spPr bwMode="auto">
            <a:xfrm flipV="1">
              <a:off x="4059" y="1933"/>
              <a:ext cx="0" cy="186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/>
            </a:p>
          </p:txBody>
        </p:sp>
        <p:sp>
          <p:nvSpPr>
            <p:cNvPr id="26653" name="Line 27"/>
            <p:cNvSpPr>
              <a:spLocks noChangeShapeType="1"/>
            </p:cNvSpPr>
            <p:nvPr/>
          </p:nvSpPr>
          <p:spPr bwMode="auto">
            <a:xfrm>
              <a:off x="3833" y="3793"/>
              <a:ext cx="226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/>
            </a:p>
          </p:txBody>
        </p:sp>
      </p:grpSp>
      <p:sp>
        <p:nvSpPr>
          <p:cNvPr id="26646" name="Text Box 28"/>
          <p:cNvSpPr txBox="1">
            <a:spLocks noChangeArrowheads="1"/>
          </p:cNvSpPr>
          <p:nvPr/>
        </p:nvSpPr>
        <p:spPr bwMode="auto">
          <a:xfrm>
            <a:off x="6616700" y="2425580"/>
            <a:ext cx="2286000" cy="2425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Execute Activities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(To qualify &amp; control sell cycle)</a:t>
            </a:r>
          </a:p>
          <a:p>
            <a:pPr eaLnBrk="0" hangingPunct="0"/>
            <a:endParaRPr lang="en-US" sz="900" b="0" u="sng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2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Call on others above power line</a:t>
            </a: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Determine CBI’s &amp; capabilities</a:t>
            </a:r>
          </a:p>
          <a:p>
            <a:pPr eaLnBrk="0" hangingPunct="0"/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3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Proof </a:t>
            </a: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Value justification</a:t>
            </a: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Proposal Discussion</a:t>
            </a:r>
          </a:p>
          <a:p>
            <a:pPr eaLnBrk="0" hangingPunct="0"/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4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Gain approval</a:t>
            </a:r>
          </a:p>
          <a:p>
            <a:pPr eaLnBrk="0" hangingPunct="0"/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5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Initiate implementation</a:t>
            </a:r>
          </a:p>
        </p:txBody>
      </p:sp>
      <p:sp>
        <p:nvSpPr>
          <p:cNvPr id="26647" name="Rectangle 29"/>
          <p:cNvSpPr>
            <a:spLocks noGrp="1" noChangeArrowheads="1"/>
          </p:cNvSpPr>
          <p:nvPr>
            <p:ph type="title"/>
          </p:nvPr>
        </p:nvSpPr>
        <p:spPr>
          <a:xfrm>
            <a:off x="300735" y="5982"/>
            <a:ext cx="7886700" cy="1131244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Opportunity Identification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519488" y="2119915"/>
            <a:ext cx="1852612" cy="3385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>
                <a:solidFill>
                  <a:srgbClr val="000033"/>
                </a:solidFill>
              </a:rPr>
              <a:t>  SALES CALL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6637338" y="2102452"/>
            <a:ext cx="2239962" cy="3385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>
                <a:solidFill>
                  <a:srgbClr val="000033"/>
                </a:solidFill>
              </a:rPr>
              <a:t>  SELL CYCLE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90588" y="1137226"/>
            <a:ext cx="2039937" cy="323165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accent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Opportunity Identification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41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82663" y="1768475"/>
            <a:ext cx="7113587" cy="1217613"/>
            <a:chOff x="982663" y="1768475"/>
            <a:chExt cx="7113587" cy="1217613"/>
          </a:xfrm>
          <a:solidFill>
            <a:srgbClr val="C8E7B5"/>
          </a:solidFill>
        </p:grpSpPr>
        <p:sp>
          <p:nvSpPr>
            <p:cNvPr id="36887" name="AutoShape 2"/>
            <p:cNvSpPr>
              <a:spLocks noChangeArrowheads="1"/>
            </p:cNvSpPr>
            <p:nvPr/>
          </p:nvSpPr>
          <p:spPr bwMode="auto">
            <a:xfrm rot="5400000" flipV="1">
              <a:off x="3930650" y="-1179512"/>
              <a:ext cx="1217613" cy="7113587"/>
            </a:xfrm>
            <a:prstGeom prst="homePlat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GB" sz="3600">
                <a:solidFill>
                  <a:srgbClr val="333E48"/>
                </a:solidFill>
              </a:endParaRPr>
            </a:p>
          </p:txBody>
        </p:sp>
        <p:sp>
          <p:nvSpPr>
            <p:cNvPr id="36888" name="Text Box 3"/>
            <p:cNvSpPr txBox="1">
              <a:spLocks noChangeArrowheads="1"/>
            </p:cNvSpPr>
            <p:nvPr/>
          </p:nvSpPr>
          <p:spPr bwMode="auto">
            <a:xfrm>
              <a:off x="985838" y="2017713"/>
              <a:ext cx="70993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800">
                  <a:solidFill>
                    <a:srgbClr val="333E48"/>
                  </a:solidFill>
                </a:rPr>
                <a:t>External Business Issues</a:t>
              </a:r>
              <a:endParaRPr lang="en-US" sz="2800">
                <a:solidFill>
                  <a:srgbClr val="333E48"/>
                </a:solidFill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23925" y="3173413"/>
            <a:ext cx="7145338" cy="1247775"/>
            <a:chOff x="923925" y="3173413"/>
            <a:chExt cx="7145338" cy="1247775"/>
          </a:xfrm>
          <a:solidFill>
            <a:schemeClr val="bg2">
              <a:lumMod val="75000"/>
            </a:schemeClr>
          </a:solidFill>
        </p:grpSpPr>
        <p:sp>
          <p:nvSpPr>
            <p:cNvPr id="36885" name="AutoShape 4"/>
            <p:cNvSpPr>
              <a:spLocks noChangeArrowheads="1"/>
            </p:cNvSpPr>
            <p:nvPr/>
          </p:nvSpPr>
          <p:spPr bwMode="auto">
            <a:xfrm rot="5400000" flipV="1">
              <a:off x="3879056" y="230982"/>
              <a:ext cx="1247775" cy="7132638"/>
            </a:xfrm>
            <a:prstGeom prst="homePlat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GB" sz="3600">
                <a:solidFill>
                  <a:srgbClr val="333E48"/>
                </a:solidFill>
              </a:endParaRPr>
            </a:p>
          </p:txBody>
        </p:sp>
        <p:sp>
          <p:nvSpPr>
            <p:cNvPr id="36886" name="Text Box 5"/>
            <p:cNvSpPr txBox="1">
              <a:spLocks noChangeArrowheads="1"/>
            </p:cNvSpPr>
            <p:nvPr/>
          </p:nvSpPr>
          <p:spPr bwMode="auto">
            <a:xfrm>
              <a:off x="923925" y="3429000"/>
              <a:ext cx="7135813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800" dirty="0">
                  <a:solidFill>
                    <a:srgbClr val="333E48"/>
                  </a:solidFill>
                </a:rPr>
                <a:t>Internal Business Issues</a:t>
              </a:r>
              <a:endParaRPr lang="en-US" sz="2800" dirty="0">
                <a:solidFill>
                  <a:srgbClr val="333E48"/>
                </a:solidFill>
              </a:endParaRPr>
            </a:p>
          </p:txBody>
        </p:sp>
      </p:grpSp>
      <p:sp>
        <p:nvSpPr>
          <p:cNvPr id="36868" name="Rectangle 9"/>
          <p:cNvSpPr>
            <a:spLocks noGrp="1" noChangeArrowheads="1"/>
          </p:cNvSpPr>
          <p:nvPr>
            <p:ph type="title"/>
          </p:nvPr>
        </p:nvSpPr>
        <p:spPr>
          <a:xfrm>
            <a:off x="315263" y="233174"/>
            <a:ext cx="8515351" cy="1325563"/>
          </a:xfrm>
        </p:spPr>
        <p:txBody>
          <a:bodyPr/>
          <a:lstStyle/>
          <a:p>
            <a:r>
              <a:rPr lang="en-GB" sz="2800" dirty="0" smtClean="0">
                <a:cs typeface="ＭＳ Ｐゴシック" pitchFamily="-111" charset="-128"/>
              </a:rPr>
              <a:t>Think Like Your Buyers to Identify Opportunities</a:t>
            </a:r>
            <a:endParaRPr lang="en-US" sz="2000" dirty="0" smtClean="0">
              <a:ea typeface="ＭＳ Ｐゴシック" charset="-128"/>
            </a:endParaRP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565150" y="4765675"/>
            <a:ext cx="1477963" cy="1065213"/>
            <a:chOff x="411" y="3002"/>
            <a:chExt cx="931" cy="671"/>
          </a:xfrm>
          <a:solidFill>
            <a:schemeClr val="accent1">
              <a:lumMod val="50000"/>
            </a:schemeClr>
          </a:solidFill>
        </p:grpSpPr>
        <p:sp>
          <p:nvSpPr>
            <p:cNvPr id="36883" name="AutoShape 7"/>
            <p:cNvSpPr>
              <a:spLocks noChangeArrowheads="1"/>
            </p:cNvSpPr>
            <p:nvPr/>
          </p:nvSpPr>
          <p:spPr bwMode="auto">
            <a:xfrm rot="5400000" flipV="1">
              <a:off x="541" y="2872"/>
              <a:ext cx="671" cy="931"/>
            </a:xfrm>
            <a:prstGeom prst="homePlat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36884" name="Text Box 8"/>
            <p:cNvSpPr txBox="1">
              <a:spLocks noChangeArrowheads="1"/>
            </p:cNvSpPr>
            <p:nvPr/>
          </p:nvSpPr>
          <p:spPr bwMode="auto">
            <a:xfrm>
              <a:off x="414" y="3002"/>
              <a:ext cx="92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Role-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Specific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CBI’s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71" name="Group 10"/>
          <p:cNvGrpSpPr>
            <a:grpSpLocks/>
          </p:cNvGrpSpPr>
          <p:nvPr/>
        </p:nvGrpSpPr>
        <p:grpSpPr bwMode="auto">
          <a:xfrm>
            <a:off x="2174875" y="4768850"/>
            <a:ext cx="1477963" cy="1065213"/>
            <a:chOff x="411" y="3002"/>
            <a:chExt cx="931" cy="671"/>
          </a:xfrm>
          <a:solidFill>
            <a:schemeClr val="accent1">
              <a:lumMod val="50000"/>
            </a:schemeClr>
          </a:solidFill>
        </p:grpSpPr>
        <p:sp>
          <p:nvSpPr>
            <p:cNvPr id="36881" name="AutoShape 11"/>
            <p:cNvSpPr>
              <a:spLocks noChangeArrowheads="1"/>
            </p:cNvSpPr>
            <p:nvPr/>
          </p:nvSpPr>
          <p:spPr bwMode="auto">
            <a:xfrm rot="5400000" flipV="1">
              <a:off x="541" y="2872"/>
              <a:ext cx="671" cy="931"/>
            </a:xfrm>
            <a:prstGeom prst="homePlat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36882" name="Text Box 12"/>
            <p:cNvSpPr txBox="1">
              <a:spLocks noChangeArrowheads="1"/>
            </p:cNvSpPr>
            <p:nvPr/>
          </p:nvSpPr>
          <p:spPr bwMode="auto">
            <a:xfrm>
              <a:off x="414" y="3002"/>
              <a:ext cx="92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Role-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Specific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CBI’s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72" name="Group 13"/>
          <p:cNvGrpSpPr>
            <a:grpSpLocks/>
          </p:cNvGrpSpPr>
          <p:nvPr/>
        </p:nvGrpSpPr>
        <p:grpSpPr bwMode="auto">
          <a:xfrm>
            <a:off x="3768725" y="4768850"/>
            <a:ext cx="1477963" cy="1065213"/>
            <a:chOff x="411" y="3002"/>
            <a:chExt cx="931" cy="671"/>
          </a:xfrm>
          <a:solidFill>
            <a:schemeClr val="accent1">
              <a:lumMod val="50000"/>
            </a:schemeClr>
          </a:solidFill>
        </p:grpSpPr>
        <p:sp>
          <p:nvSpPr>
            <p:cNvPr id="36879" name="AutoShape 14"/>
            <p:cNvSpPr>
              <a:spLocks noChangeArrowheads="1"/>
            </p:cNvSpPr>
            <p:nvPr/>
          </p:nvSpPr>
          <p:spPr bwMode="auto">
            <a:xfrm rot="5400000" flipV="1">
              <a:off x="541" y="2872"/>
              <a:ext cx="671" cy="931"/>
            </a:xfrm>
            <a:prstGeom prst="homePlat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36880" name="Text Box 15"/>
            <p:cNvSpPr txBox="1">
              <a:spLocks noChangeArrowheads="1"/>
            </p:cNvSpPr>
            <p:nvPr/>
          </p:nvSpPr>
          <p:spPr bwMode="auto">
            <a:xfrm>
              <a:off x="414" y="3002"/>
              <a:ext cx="92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Role-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Specific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CBI’s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73" name="Group 16"/>
          <p:cNvGrpSpPr>
            <a:grpSpLocks/>
          </p:cNvGrpSpPr>
          <p:nvPr/>
        </p:nvGrpSpPr>
        <p:grpSpPr bwMode="auto">
          <a:xfrm>
            <a:off x="5367338" y="4768850"/>
            <a:ext cx="1477962" cy="1065213"/>
            <a:chOff x="411" y="3002"/>
            <a:chExt cx="931" cy="671"/>
          </a:xfrm>
          <a:solidFill>
            <a:schemeClr val="accent1">
              <a:lumMod val="50000"/>
            </a:schemeClr>
          </a:solidFill>
        </p:grpSpPr>
        <p:sp>
          <p:nvSpPr>
            <p:cNvPr id="36877" name="AutoShape 17"/>
            <p:cNvSpPr>
              <a:spLocks noChangeArrowheads="1"/>
            </p:cNvSpPr>
            <p:nvPr/>
          </p:nvSpPr>
          <p:spPr bwMode="auto">
            <a:xfrm rot="5400000" flipV="1">
              <a:off x="541" y="2872"/>
              <a:ext cx="671" cy="931"/>
            </a:xfrm>
            <a:prstGeom prst="homePlat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36878" name="Text Box 18"/>
            <p:cNvSpPr txBox="1">
              <a:spLocks noChangeArrowheads="1"/>
            </p:cNvSpPr>
            <p:nvPr/>
          </p:nvSpPr>
          <p:spPr bwMode="auto">
            <a:xfrm>
              <a:off x="414" y="3002"/>
              <a:ext cx="92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Role-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Specific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CBI’s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74" name="Group 19"/>
          <p:cNvGrpSpPr>
            <a:grpSpLocks/>
          </p:cNvGrpSpPr>
          <p:nvPr/>
        </p:nvGrpSpPr>
        <p:grpSpPr bwMode="auto">
          <a:xfrm>
            <a:off x="6981825" y="4786313"/>
            <a:ext cx="1477963" cy="1065212"/>
            <a:chOff x="411" y="3002"/>
            <a:chExt cx="931" cy="671"/>
          </a:xfrm>
          <a:solidFill>
            <a:schemeClr val="accent1">
              <a:lumMod val="50000"/>
            </a:schemeClr>
          </a:solidFill>
        </p:grpSpPr>
        <p:sp>
          <p:nvSpPr>
            <p:cNvPr id="36875" name="AutoShape 20"/>
            <p:cNvSpPr>
              <a:spLocks noChangeArrowheads="1"/>
            </p:cNvSpPr>
            <p:nvPr/>
          </p:nvSpPr>
          <p:spPr bwMode="auto">
            <a:xfrm rot="5400000" flipV="1">
              <a:off x="541" y="2872"/>
              <a:ext cx="671" cy="931"/>
            </a:xfrm>
            <a:prstGeom prst="homePlat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36876" name="Text Box 21"/>
            <p:cNvSpPr txBox="1">
              <a:spLocks noChangeArrowheads="1"/>
            </p:cNvSpPr>
            <p:nvPr/>
          </p:nvSpPr>
          <p:spPr bwMode="auto">
            <a:xfrm>
              <a:off x="414" y="3002"/>
              <a:ext cx="92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Role-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Specific</a:t>
              </a:r>
            </a:p>
            <a:p>
              <a:pPr algn="ctr" eaLnBrk="0" hangingPunct="0"/>
              <a:r>
                <a:rPr lang="en-GB" sz="1600" dirty="0">
                  <a:solidFill>
                    <a:schemeClr val="bg1"/>
                  </a:solidFill>
                </a:rPr>
                <a:t>CBI’s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4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>
          <a:xfrm>
            <a:off x="628650" y="54478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ea typeface="ＭＳ Ｐゴシック" charset="-128"/>
              </a:rPr>
              <a:t>Restaurant Industry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 rot="5400000" flipV="1">
            <a:off x="3930650" y="-1559471"/>
            <a:ext cx="1217613" cy="7113587"/>
          </a:xfrm>
          <a:prstGeom prst="homePlate">
            <a:avLst>
              <a:gd name="adj" fmla="val 2500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 sz="3600">
              <a:solidFill>
                <a:srgbClr val="333E48"/>
              </a:solidFill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985838" y="1637754"/>
            <a:ext cx="7099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>
                <a:solidFill>
                  <a:srgbClr val="333E48"/>
                </a:solidFill>
              </a:rPr>
              <a:t>External Business Issues</a:t>
            </a:r>
            <a:endParaRPr lang="en-US" sz="2800">
              <a:solidFill>
                <a:srgbClr val="333E48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93763" y="2760116"/>
            <a:ext cx="7322586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lnSpc>
                <a:spcPct val="110000"/>
              </a:lnSpc>
              <a:spcBef>
                <a:spcPts val="2163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33"/>
                </a:solidFill>
              </a:rPr>
              <a:t>Continued growth in consumer use of mobile devices along with impact on purchase decisions.</a:t>
            </a:r>
            <a:endParaRPr lang="en-US" sz="2000" dirty="0">
              <a:solidFill>
                <a:srgbClr val="000033"/>
              </a:solidFill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ts val="2163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33"/>
                </a:solidFill>
              </a:rPr>
              <a:t>Complex, growing, and rapidly changing social media channels</a:t>
            </a:r>
            <a:endParaRPr lang="en-US" sz="2000" dirty="0">
              <a:solidFill>
                <a:srgbClr val="000033"/>
              </a:solidFill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ts val="2163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33"/>
                </a:solidFill>
              </a:rPr>
              <a:t>Upcoming Generation Z consumers (i.e., tech and social savvy</a:t>
            </a:r>
            <a:r>
              <a:rPr lang="en-US" sz="2000" dirty="0">
                <a:solidFill>
                  <a:srgbClr val="000033"/>
                </a:solidFill>
              </a:rPr>
              <a:t>)</a:t>
            </a:r>
            <a:endParaRPr lang="en-US" sz="2000" dirty="0" smtClean="0">
              <a:solidFill>
                <a:srgbClr val="000033"/>
              </a:solidFill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ts val="2163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33"/>
                </a:solidFill>
              </a:rPr>
              <a:t>Consumer trends change rapidly</a:t>
            </a:r>
            <a:endParaRPr lang="en-US" dirty="0">
              <a:solidFill>
                <a:srgbClr val="00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3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/>
          </p:nvPr>
        </p:nvSpPr>
        <p:spPr>
          <a:xfrm>
            <a:off x="628650" y="142457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ea typeface="ＭＳ Ｐゴシック" charset="-128"/>
              </a:rPr>
              <a:t>Resulting Internal Business Issues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3924" y="2857700"/>
            <a:ext cx="8067675" cy="3319262"/>
          </a:xfrm>
        </p:spPr>
        <p:txBody>
          <a:bodyPr>
            <a:normAutofit fontScale="70000" lnSpcReduction="20000"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ts val="1563"/>
              </a:spcBef>
            </a:pPr>
            <a:r>
              <a:rPr lang="en-US" sz="2000" dirty="0" smtClean="0">
                <a:solidFill>
                  <a:srgbClr val="000033"/>
                </a:solidFill>
              </a:rPr>
              <a:t>Keeping up with rapidly changing consumer trends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1563"/>
              </a:spcBef>
            </a:pPr>
            <a:r>
              <a:rPr lang="en-US" sz="2000" dirty="0" smtClean="0">
                <a:solidFill>
                  <a:srgbClr val="000033"/>
                </a:solidFill>
              </a:rPr>
              <a:t>How do we create better engagement and a better relationship? 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1563"/>
              </a:spcBef>
            </a:pPr>
            <a:r>
              <a:rPr lang="en-US" sz="2000" dirty="0" smtClean="0">
                <a:solidFill>
                  <a:srgbClr val="000033"/>
                </a:solidFill>
              </a:rPr>
              <a:t>Provide restaurants with a localized brand and identity to talk to the customer</a:t>
            </a:r>
            <a:endParaRPr lang="en-US" sz="2000" dirty="0">
              <a:solidFill>
                <a:srgbClr val="000033"/>
              </a:solidFill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1563"/>
              </a:spcBef>
            </a:pPr>
            <a:r>
              <a:rPr lang="en-US" sz="2000" dirty="0" smtClean="0">
                <a:solidFill>
                  <a:srgbClr val="000033"/>
                </a:solidFill>
              </a:rPr>
              <a:t>Staying ahead of competition locally (rankings, channels, etc.)</a:t>
            </a:r>
            <a:endParaRPr lang="en-US" sz="2000" dirty="0">
              <a:solidFill>
                <a:srgbClr val="000033"/>
              </a:solidFill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1563"/>
              </a:spcBef>
            </a:pPr>
            <a:r>
              <a:rPr lang="en-US" sz="2000" dirty="0" smtClean="0">
                <a:solidFill>
                  <a:srgbClr val="000033"/>
                </a:solidFill>
              </a:rPr>
              <a:t>Rapid, proactive, personalized response to consumer issues</a:t>
            </a:r>
            <a:endParaRPr lang="en-US" sz="2000" dirty="0">
              <a:solidFill>
                <a:srgbClr val="000033"/>
              </a:solidFill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1563"/>
              </a:spcBef>
            </a:pPr>
            <a:r>
              <a:rPr lang="en-US" sz="2000" dirty="0" smtClean="0">
                <a:solidFill>
                  <a:srgbClr val="000033"/>
                </a:solidFill>
              </a:rPr>
              <a:t>Improve ROI with same spend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1563"/>
              </a:spcBef>
            </a:pPr>
            <a:r>
              <a:rPr lang="en-US" sz="2000" dirty="0" smtClean="0">
                <a:solidFill>
                  <a:srgbClr val="000033"/>
                </a:solidFill>
              </a:rPr>
              <a:t>Deliver your message at the moment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1563"/>
              </a:spcBef>
            </a:pPr>
            <a:r>
              <a:rPr lang="en-US" sz="2000" dirty="0" smtClean="0">
                <a:solidFill>
                  <a:srgbClr val="000033"/>
                </a:solidFill>
              </a:rPr>
              <a:t>Increase YOY same store sales</a:t>
            </a:r>
            <a:endParaRPr lang="en-US" sz="2000" dirty="0">
              <a:solidFill>
                <a:srgbClr val="000033"/>
              </a:solidFill>
            </a:endParaRPr>
          </a:p>
        </p:txBody>
      </p:sp>
      <p:sp>
        <p:nvSpPr>
          <p:cNvPr id="40963" name="AutoShape 4"/>
          <p:cNvSpPr>
            <a:spLocks noChangeArrowheads="1"/>
          </p:cNvSpPr>
          <p:nvPr/>
        </p:nvSpPr>
        <p:spPr bwMode="auto">
          <a:xfrm rot="5400000" flipV="1">
            <a:off x="3879056" y="-1480343"/>
            <a:ext cx="1247775" cy="7132638"/>
          </a:xfrm>
          <a:prstGeom prst="homePlate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 sz="360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923925" y="1717675"/>
            <a:ext cx="713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dirty="0">
                <a:solidFill>
                  <a:srgbClr val="333E48"/>
                </a:solidFill>
              </a:rPr>
              <a:t>Internal Business Issues</a:t>
            </a:r>
            <a:endParaRPr lang="en-US" sz="2800" dirty="0">
              <a:solidFill>
                <a:srgbClr val="333E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• Adventace® LLC • All rights reserved • Confidential</a:t>
            </a:r>
            <a:endParaRPr lang="en-US" dirty="0"/>
          </a:p>
        </p:txBody>
      </p:sp>
      <p:graphicFrame>
        <p:nvGraphicFramePr>
          <p:cNvPr id="16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94889"/>
              </p:ext>
            </p:extLst>
          </p:nvPr>
        </p:nvGraphicFramePr>
        <p:xfrm>
          <a:off x="586005" y="2366726"/>
          <a:ext cx="7949772" cy="4372992"/>
        </p:xfrm>
        <a:graphic>
          <a:graphicData uri="http://schemas.openxmlformats.org/drawingml/2006/table">
            <a:tbl>
              <a:tblPr/>
              <a:tblGrid>
                <a:gridCol w="2110807"/>
                <a:gridCol w="5838965"/>
              </a:tblGrid>
              <a:tr h="2879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Job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Title/Function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Potential Critical Business Issues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68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Marketing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Unable to achieve local store revenue targets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Online programs are less effective as customers go mobile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261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SEO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Not achieving Google ranking goals (coupled with constant algorithm changes)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Unable to stay ahead of key competitors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Can’t effectively manage search optimization on social media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261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Digital Marketing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Under pressure to drive new revenue from local stores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Allocating scarce advertising resources 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Not reaching mobile customers using same online programs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23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Customer Relations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Can’t keep up with reviews impacting brand because they’re in so many places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Unable to source and react quickly to negative reviews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2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Social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Fragmented customer engagement across many channels and locations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Can’t keep up with growing and changing base of social networks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23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Technology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Our technologies are not mobile-enabled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Can’t rapidly deploy technology to meet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omni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-channel demand of customers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83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CEO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Not achieving revenue targets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9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Head of Finance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Need to reduce costs in environment of increasing departmental demand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New company growth initiatives not meeting performance measures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15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130" name="Rectangle 46"/>
          <p:cNvSpPr>
            <a:spLocks noGrp="1" noChangeArrowheads="1"/>
          </p:cNvSpPr>
          <p:nvPr>
            <p:ph type="title"/>
          </p:nvPr>
        </p:nvSpPr>
        <p:spPr>
          <a:xfrm>
            <a:off x="628650" y="-2694"/>
            <a:ext cx="7886700" cy="1153309"/>
          </a:xfrm>
        </p:spPr>
        <p:txBody>
          <a:bodyPr/>
          <a:lstStyle/>
          <a:p>
            <a:r>
              <a:rPr lang="en-GB" dirty="0" smtClean="0">
                <a:cs typeface="ＭＳ Ｐゴシック" pitchFamily="-111" charset="-128"/>
              </a:rPr>
              <a:t>Job-Specific CBI’s</a:t>
            </a:r>
            <a:endParaRPr lang="en-US" dirty="0">
              <a:cs typeface="ＭＳ Ｐゴシック" pitchFamily="-111" charset="-128"/>
            </a:endParaRPr>
          </a:p>
        </p:txBody>
      </p:sp>
      <p:sp>
        <p:nvSpPr>
          <p:cNvPr id="48177" name="AutoShape 7"/>
          <p:cNvSpPr>
            <a:spLocks noChangeArrowheads="1"/>
          </p:cNvSpPr>
          <p:nvPr/>
        </p:nvSpPr>
        <p:spPr bwMode="auto">
          <a:xfrm rot="5400000" flipV="1">
            <a:off x="931960" y="941065"/>
            <a:ext cx="1065213" cy="1477963"/>
          </a:xfrm>
          <a:prstGeom prst="homePlate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8178" name="Text Box 8"/>
          <p:cNvSpPr txBox="1">
            <a:spLocks noChangeArrowheads="1"/>
          </p:cNvSpPr>
          <p:nvPr/>
        </p:nvSpPr>
        <p:spPr bwMode="auto">
          <a:xfrm>
            <a:off x="730348" y="1147440"/>
            <a:ext cx="1468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Role-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Specific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CBI’s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8175" name="AutoShape 11"/>
          <p:cNvSpPr>
            <a:spLocks noChangeArrowheads="1"/>
          </p:cNvSpPr>
          <p:nvPr/>
        </p:nvSpPr>
        <p:spPr bwMode="auto">
          <a:xfrm rot="5400000" flipV="1">
            <a:off x="2541685" y="944240"/>
            <a:ext cx="1065213" cy="1477963"/>
          </a:xfrm>
          <a:prstGeom prst="homePlate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8176" name="Text Box 12"/>
          <p:cNvSpPr txBox="1">
            <a:spLocks noChangeArrowheads="1"/>
          </p:cNvSpPr>
          <p:nvPr/>
        </p:nvSpPr>
        <p:spPr bwMode="auto">
          <a:xfrm>
            <a:off x="2340073" y="1150615"/>
            <a:ext cx="1468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Role-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Specific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CBI’s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8173" name="AutoShape 14"/>
          <p:cNvSpPr>
            <a:spLocks noChangeArrowheads="1"/>
          </p:cNvSpPr>
          <p:nvPr/>
        </p:nvSpPr>
        <p:spPr bwMode="auto">
          <a:xfrm rot="5400000" flipV="1">
            <a:off x="4135535" y="944240"/>
            <a:ext cx="1065213" cy="1477963"/>
          </a:xfrm>
          <a:prstGeom prst="homePlate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8174" name="Text Box 15"/>
          <p:cNvSpPr txBox="1">
            <a:spLocks noChangeArrowheads="1"/>
          </p:cNvSpPr>
          <p:nvPr/>
        </p:nvSpPr>
        <p:spPr bwMode="auto">
          <a:xfrm>
            <a:off x="3933923" y="1150615"/>
            <a:ext cx="1468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Role-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Specific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CBI’s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8171" name="AutoShape 17"/>
          <p:cNvSpPr>
            <a:spLocks noChangeArrowheads="1"/>
          </p:cNvSpPr>
          <p:nvPr/>
        </p:nvSpPr>
        <p:spPr bwMode="auto">
          <a:xfrm rot="5400000" flipV="1">
            <a:off x="5734148" y="944241"/>
            <a:ext cx="1065213" cy="1477962"/>
          </a:xfrm>
          <a:prstGeom prst="homePlate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8172" name="Text Box 18"/>
          <p:cNvSpPr txBox="1">
            <a:spLocks noChangeArrowheads="1"/>
          </p:cNvSpPr>
          <p:nvPr/>
        </p:nvSpPr>
        <p:spPr bwMode="auto">
          <a:xfrm>
            <a:off x="5532535" y="1150615"/>
            <a:ext cx="1468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Role-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Specific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CBI’s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8169" name="AutoShape 20"/>
          <p:cNvSpPr>
            <a:spLocks noChangeArrowheads="1"/>
          </p:cNvSpPr>
          <p:nvPr/>
        </p:nvSpPr>
        <p:spPr bwMode="auto">
          <a:xfrm rot="5400000" flipV="1">
            <a:off x="7348636" y="961703"/>
            <a:ext cx="1065212" cy="1477963"/>
          </a:xfrm>
          <a:prstGeom prst="homePlate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8170" name="Text Box 21"/>
          <p:cNvSpPr txBox="1">
            <a:spLocks noChangeArrowheads="1"/>
          </p:cNvSpPr>
          <p:nvPr/>
        </p:nvSpPr>
        <p:spPr bwMode="auto">
          <a:xfrm>
            <a:off x="7147023" y="1168078"/>
            <a:ext cx="1468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Role-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Specific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CBI’s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2615790" y="3884147"/>
            <a:ext cx="5988502" cy="67182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800" b="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7319" y="4046100"/>
            <a:ext cx="249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solidFill>
                  <a:srgbClr val="800000"/>
                </a:solidFill>
              </a:rPr>
              <a:t>Use to Build</a:t>
            </a:r>
            <a:r>
              <a:rPr lang="en-US" sz="1400" b="1" i="1" dirty="0" smtClean="0">
                <a:solidFill>
                  <a:srgbClr val="800000"/>
                </a:solidFill>
              </a:rPr>
              <a:t> Impact </a:t>
            </a:r>
            <a:r>
              <a:rPr lang="en-US" sz="1400" b="1" i="1" dirty="0">
                <a:solidFill>
                  <a:srgbClr val="800000"/>
                </a:solidFill>
              </a:rPr>
              <a:t>Tree™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08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32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73556"/>
              </p:ext>
            </p:extLst>
          </p:nvPr>
        </p:nvGraphicFramePr>
        <p:xfrm>
          <a:off x="2691425" y="799780"/>
          <a:ext cx="3795712" cy="80660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66775"/>
                <a:gridCol w="2928937"/>
              </a:tblGrid>
              <a:tr h="3087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CEO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CBI: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1" charset="0"/>
                        </a:rPr>
                        <a:t>Not achieving revenue targets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Cause 1: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1" charset="0"/>
                        </a:rPr>
                        <a:t>Unable to achieve same store sales growth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463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80911"/>
              </p:ext>
            </p:extLst>
          </p:nvPr>
        </p:nvGraphicFramePr>
        <p:xfrm>
          <a:off x="3320711" y="3322185"/>
          <a:ext cx="2655599" cy="15078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56476"/>
                <a:gridCol w="1899123"/>
              </a:tblGrid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Customer Relations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CBI: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+mj-lt"/>
                        </a:rPr>
                        <a:t>Bad reviews impact local customer satisfaction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Cause 1: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pitchFamily="34" charset="-128"/>
                          <a:cs typeface="Calibri"/>
                        </a:rPr>
                        <a:t>Local managers don’t always follow up with customer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Cause 2: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pitchFamily="34" charset="-128"/>
                          <a:cs typeface="Calibri"/>
                        </a:rPr>
                        <a:t>Bad local reviews on social media go unanswered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84728"/>
            <a:ext cx="7886700" cy="767579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Restaurant Industry Impact 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Tree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™ #1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11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68917"/>
              </p:ext>
            </p:extLst>
          </p:nvPr>
        </p:nvGraphicFramePr>
        <p:xfrm>
          <a:off x="403921" y="4964859"/>
          <a:ext cx="2622815" cy="109410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9040"/>
                <a:gridCol w="1893775"/>
              </a:tblGrid>
              <a:tr h="3016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Social Media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CBI: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Fragmented Customer Engagement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Cause 1: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Unable to manage so many channels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19891"/>
              </p:ext>
            </p:extLst>
          </p:nvPr>
        </p:nvGraphicFramePr>
        <p:xfrm>
          <a:off x="6292167" y="3316251"/>
          <a:ext cx="2699018" cy="8940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10866"/>
                <a:gridCol w="1988152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Head of SEO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CBI: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1" charset="0"/>
                        </a:rPr>
                        <a:t>Poor Google Ranking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Cause 1: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Unable to optimize search on social media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pSp>
        <p:nvGrpSpPr>
          <p:cNvPr id="26" name="Group 42"/>
          <p:cNvGrpSpPr/>
          <p:nvPr/>
        </p:nvGrpSpPr>
        <p:grpSpPr>
          <a:xfrm>
            <a:off x="123950" y="4619437"/>
            <a:ext cx="226521" cy="888024"/>
            <a:chOff x="4082286" y="1304622"/>
            <a:chExt cx="226521" cy="888024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087589" y="1304624"/>
              <a:ext cx="0" cy="883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4086032" y="1304622"/>
              <a:ext cx="222775" cy="14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082286" y="2191058"/>
              <a:ext cx="22516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29253" y="2514161"/>
            <a:ext cx="2470179" cy="1293437"/>
            <a:chOff x="129253" y="2514161"/>
            <a:chExt cx="2470179" cy="1293437"/>
          </a:xfrm>
        </p:grpSpPr>
        <p:grpSp>
          <p:nvGrpSpPr>
            <p:cNvPr id="18" name="Group 19"/>
            <p:cNvGrpSpPr/>
            <p:nvPr/>
          </p:nvGrpSpPr>
          <p:grpSpPr>
            <a:xfrm>
              <a:off x="129253" y="2514161"/>
              <a:ext cx="2470179" cy="1286749"/>
              <a:chOff x="1125826" y="4280543"/>
              <a:chExt cx="2470179" cy="1286749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>
                <a:off x="1134834" y="4280544"/>
                <a:ext cx="716" cy="12867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1125826" y="4280543"/>
                <a:ext cx="2470179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3" name="Straight Connector 32"/>
            <p:cNvCxnSpPr/>
            <p:nvPr/>
          </p:nvCxnSpPr>
          <p:spPr bwMode="auto">
            <a:xfrm>
              <a:off x="133984" y="3806010"/>
              <a:ext cx="22516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46335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66105"/>
              </p:ext>
            </p:extLst>
          </p:nvPr>
        </p:nvGraphicFramePr>
        <p:xfrm>
          <a:off x="403921" y="3328087"/>
          <a:ext cx="2640619" cy="149034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66775"/>
                <a:gridCol w="1773844"/>
              </a:tblGrid>
              <a:tr h="3016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</a:rPr>
                        <a:t>Head of Digital Marketing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</a:rPr>
                        <a:t>CBI: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Arial" pitchFamily="1" charset="0"/>
                        </a:rPr>
                        <a:t>Unable to achieve new revenue source goals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</a:rPr>
                        <a:t>Cause 1: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Arial" pitchFamily="1" charset="0"/>
                        </a:rPr>
                        <a:t>Unable to project local image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</a:rPr>
                        <a:t>Cause 2: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Arial" pitchFamily="1" charset="0"/>
                        </a:rPr>
                        <a:t>Fragmented Customer Engagement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grpSp>
        <p:nvGrpSpPr>
          <p:cNvPr id="38" name="Group 42"/>
          <p:cNvGrpSpPr/>
          <p:nvPr/>
        </p:nvGrpSpPr>
        <p:grpSpPr>
          <a:xfrm>
            <a:off x="2362317" y="1484750"/>
            <a:ext cx="290530" cy="769344"/>
            <a:chOff x="4082286" y="1423302"/>
            <a:chExt cx="290530" cy="769344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4082286" y="1423302"/>
              <a:ext cx="5303" cy="7647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4086031" y="1423302"/>
              <a:ext cx="286785" cy="14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082286" y="2191058"/>
              <a:ext cx="22516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463313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78843"/>
              </p:ext>
            </p:extLst>
          </p:nvPr>
        </p:nvGraphicFramePr>
        <p:xfrm>
          <a:off x="2690325" y="1810082"/>
          <a:ext cx="3795713" cy="13046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66775"/>
                <a:gridCol w="2928938"/>
              </a:tblGrid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Head of Marketing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CBI: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1" charset="0"/>
                        </a:rPr>
                        <a:t>Unable to achieve same store sales growth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Cause 1: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Arial" pitchFamily="1" charset="0"/>
                        </a:rPr>
                        <a:t>Need new revenue sources</a:t>
                      </a:r>
                    </a:p>
                  </a:txBody>
                  <a:tcPr anchor="ctr"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Cause 2: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pitchFamily="1" charset="0"/>
                        </a:rPr>
                        <a:t>Poor Google Ranking</a:t>
                      </a:r>
                    </a:p>
                  </a:txBody>
                  <a:tcPr anchor="ctr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Cause 3: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 reviews impact local customer satisfaction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6575730" y="2766876"/>
            <a:ext cx="2305584" cy="934047"/>
            <a:chOff x="1788208" y="1258599"/>
            <a:chExt cx="2305584" cy="934047"/>
          </a:xfrm>
        </p:grpSpPr>
        <p:cxnSp>
          <p:nvCxnSpPr>
            <p:cNvPr id="44" name="Straight Connector 43"/>
            <p:cNvCxnSpPr/>
            <p:nvPr/>
          </p:nvCxnSpPr>
          <p:spPr bwMode="auto">
            <a:xfrm flipH="1">
              <a:off x="4087589" y="1258599"/>
              <a:ext cx="6203" cy="929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 flipV="1">
              <a:off x="1788208" y="1264533"/>
              <a:ext cx="2303759" cy="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868626" y="2191058"/>
              <a:ext cx="22516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5673644" y="3083593"/>
            <a:ext cx="468848" cy="753675"/>
            <a:chOff x="5673644" y="3083593"/>
            <a:chExt cx="468848" cy="75367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6142492" y="3083593"/>
              <a:ext cx="0" cy="7536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673644" y="3837268"/>
              <a:ext cx="468848" cy="0"/>
            </a:xfrm>
            <a:prstGeom prst="line">
              <a:avLst/>
            </a:prstGeom>
            <a:ln>
              <a:solidFill>
                <a:srgbClr val="333E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2405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6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6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6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are </a:t>
            </a:r>
            <a:r>
              <a:rPr lang="en-US" dirty="0"/>
              <a:t>Impact Trees </a:t>
            </a:r>
            <a:r>
              <a:rPr lang="en-US" dirty="0" smtClean="0"/>
              <a:t>Utilized</a:t>
            </a:r>
            <a:r>
              <a:rPr lang="en-US" dirty="0"/>
              <a:t>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495508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2400" dirty="0" smtClean="0"/>
              <a:t>Planning through Prospecting</a:t>
            </a: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/>
              <a:t>Territory and/or account planning</a:t>
            </a: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/>
              <a:t>Opportunity identification</a:t>
            </a:r>
          </a:p>
          <a:p>
            <a:pPr marL="912813" lvl="2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/>
              <a:t>Outcome is Impact Trees™</a:t>
            </a:r>
          </a:p>
          <a:p>
            <a:pPr marL="912813" lvl="2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/>
              <a:t>Impact Trees represent the full opportunity to be pursued</a:t>
            </a:r>
          </a:p>
          <a:p>
            <a:pPr marL="681038" lvl="1" indent="-338138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50" dirty="0" smtClean="0"/>
              <a:t>Build prospecting tools personalized to the </a:t>
            </a:r>
            <a:r>
              <a:rPr lang="en-US" sz="1850" i="1" dirty="0" smtClean="0"/>
              <a:t>high probability CBI’s</a:t>
            </a:r>
            <a:r>
              <a:rPr lang="en-US" sz="1850" dirty="0" smtClean="0"/>
              <a:t> impacting each buyer on the Impact Tree</a:t>
            </a:r>
          </a:p>
          <a:p>
            <a:pPr marL="1144588" lvl="3" indent="-2349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1400" dirty="0" smtClean="0"/>
              <a:t>Significantly expansion of buyers to call on</a:t>
            </a:r>
          </a:p>
        </p:txBody>
      </p:sp>
      <p:pic>
        <p:nvPicPr>
          <p:cNvPr id="2" name="Picture 1" descr="IT steps 1 and 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74" y="2455217"/>
            <a:ext cx="3560270" cy="308094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37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are </a:t>
            </a:r>
            <a:r>
              <a:rPr lang="en-US" dirty="0"/>
              <a:t>Impact Trees </a:t>
            </a:r>
            <a:r>
              <a:rPr lang="en-US" dirty="0" smtClean="0"/>
              <a:t>Utilized</a:t>
            </a:r>
            <a:r>
              <a:rPr lang="en-US" dirty="0"/>
              <a:t>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4381856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/>
              <a:t>Sales Call Qualification</a:t>
            </a:r>
          </a:p>
          <a:p>
            <a:pPr marL="458788" indent="-230188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Identify key impacted individuals</a:t>
            </a:r>
          </a:p>
          <a:p>
            <a:pPr marL="458788" indent="-230188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Expand scope of opportunity</a:t>
            </a:r>
          </a:p>
          <a:p>
            <a:pPr marL="458788" indent="-230188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Helps determine power level of the buyer you are calling on: </a:t>
            </a:r>
          </a:p>
          <a:p>
            <a:pPr marL="687388" lvl="1" indent="-225425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dirty="0" smtClean="0"/>
              <a:t>If below negotiate for access</a:t>
            </a:r>
          </a:p>
          <a:p>
            <a:pPr marL="687388" lvl="1" indent="-225425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dirty="0" smtClean="0"/>
              <a:t>If above discuss &amp; agree to sequence of events leading to buy decision</a:t>
            </a:r>
            <a:endParaRPr lang="en-US" dirty="0"/>
          </a:p>
          <a:p>
            <a:pPr marL="461963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Conveys understanding </a:t>
            </a:r>
            <a:r>
              <a:rPr lang="en-US" dirty="0" smtClean="0"/>
              <a:t>of </a:t>
            </a:r>
            <a:r>
              <a:rPr lang="en-US" dirty="0"/>
              <a:t>complete solution </a:t>
            </a:r>
            <a:r>
              <a:rPr lang="en-US" dirty="0" smtClean="0"/>
              <a:t>for buyers</a:t>
            </a:r>
          </a:p>
        </p:txBody>
      </p:sp>
      <p:pic>
        <p:nvPicPr>
          <p:cNvPr id="2" name="Picture 1" descr="Sales Cal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06" y="2490299"/>
            <a:ext cx="3994373" cy="343680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77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35385" y="6362702"/>
            <a:ext cx="3692338" cy="501649"/>
          </a:xfrm>
        </p:spPr>
        <p:txBody>
          <a:bodyPr/>
          <a:lstStyle/>
          <a:p>
            <a:r>
              <a:rPr lang="en-US" dirty="0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91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450" y="365126"/>
            <a:ext cx="7886700" cy="1325563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are </a:t>
            </a:r>
            <a:r>
              <a:rPr lang="en-US" dirty="0"/>
              <a:t>Impact </a:t>
            </a:r>
            <a:r>
              <a:rPr lang="en-US" dirty="0" smtClean="0"/>
              <a:t>Trees™ Utilized</a:t>
            </a:r>
            <a:r>
              <a:rPr lang="en-US" dirty="0"/>
              <a:t>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20450" y="1825625"/>
            <a:ext cx="3708707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 dirty="0" smtClean="0"/>
              <a:t>Manage/Control Sales Cycle</a:t>
            </a:r>
          </a:p>
          <a:p>
            <a:pPr marL="460375" indent="-231775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300" dirty="0" smtClean="0"/>
              <a:t>Integrate buying committee to solve broader set of issues</a:t>
            </a:r>
          </a:p>
          <a:p>
            <a:pPr marL="460375" indent="-231775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300" dirty="0" smtClean="0"/>
              <a:t>Increases probability of finding money</a:t>
            </a:r>
          </a:p>
          <a:p>
            <a:pPr marL="460375" indent="-231775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300" dirty="0" smtClean="0"/>
              <a:t>Increases desire </a:t>
            </a:r>
            <a:r>
              <a:rPr lang="en-US" sz="2300" b="1" dirty="0" smtClean="0"/>
              <a:t>at top </a:t>
            </a:r>
            <a:r>
              <a:rPr lang="en-US" sz="2300" dirty="0" smtClean="0"/>
              <a:t>to solve problem</a:t>
            </a:r>
          </a:p>
          <a:p>
            <a:pPr marL="685800" lvl="1" indent="-219075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dirty="0" smtClean="0"/>
              <a:t>Many opportunities “die” because </a:t>
            </a:r>
            <a:r>
              <a:rPr lang="en-US" b="1" i="1" dirty="0" smtClean="0"/>
              <a:t>ultimate decision maker </a:t>
            </a:r>
            <a:r>
              <a:rPr lang="en-US" dirty="0" smtClean="0"/>
              <a:t>does not see what’s in it for their organization</a:t>
            </a:r>
          </a:p>
          <a:p>
            <a:pPr marL="460375" indent="-223838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300" dirty="0" smtClean="0"/>
              <a:t>Increases probability of win 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21596" y="2346370"/>
            <a:ext cx="2286000" cy="2748828"/>
            <a:chOff x="5821596" y="2346370"/>
            <a:chExt cx="2286000" cy="2748828"/>
          </a:xfrm>
        </p:grpSpPr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5821596" y="2669498"/>
              <a:ext cx="2286000" cy="2425700"/>
            </a:xfrm>
            <a:prstGeom prst="rect">
              <a:avLst/>
            </a:prstGeom>
            <a:solidFill>
              <a:srgbClr val="FFFF66"/>
            </a:solidFill>
            <a:ln w="38100" cmpd="sng">
              <a:solidFill>
                <a:schemeClr val="accent1">
                  <a:lumMod val="50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900" b="0" dirty="0">
                  <a:solidFill>
                    <a:srgbClr val="000033"/>
                  </a:solidFill>
                </a:rPr>
                <a:t>Execute Activities</a:t>
              </a:r>
            </a:p>
            <a:p>
              <a:pPr algn="ctr" eaLnBrk="0" hangingPunct="0"/>
              <a:r>
                <a:rPr lang="en-US" sz="900" b="0" dirty="0">
                  <a:solidFill>
                    <a:srgbClr val="000033"/>
                  </a:solidFill>
                </a:rPr>
                <a:t>(To qualify &amp; control sell cycle)</a:t>
              </a:r>
            </a:p>
            <a:p>
              <a:pPr eaLnBrk="0" hangingPunct="0"/>
              <a:endParaRPr lang="en-US" sz="900" b="0" u="sng" dirty="0">
                <a:solidFill>
                  <a:srgbClr val="000033"/>
                </a:solidFill>
              </a:endParaRPr>
            </a:p>
            <a:p>
              <a:pPr eaLnBrk="0" hangingPunct="0"/>
              <a:r>
                <a:rPr lang="en-US" sz="900" b="0" u="sng" dirty="0">
                  <a:solidFill>
                    <a:srgbClr val="000033"/>
                  </a:solidFill>
                </a:rPr>
                <a:t>Stage 2 of Buying Model</a:t>
              </a:r>
              <a:endParaRPr lang="en-US" sz="900" b="0" dirty="0">
                <a:solidFill>
                  <a:srgbClr val="000033"/>
                </a:solidFill>
              </a:endParaRPr>
            </a:p>
            <a:p>
              <a:pPr eaLnBrk="0" hangingPunct="0"/>
              <a:r>
                <a:rPr lang="en-US" sz="900" b="0" dirty="0">
                  <a:solidFill>
                    <a:srgbClr val="000033"/>
                  </a:solidFill>
                </a:rPr>
                <a:t> Call on others above power line</a:t>
              </a:r>
            </a:p>
            <a:p>
              <a:pPr eaLnBrk="0" hangingPunct="0"/>
              <a:r>
                <a:rPr lang="en-US" sz="900" b="0" dirty="0">
                  <a:solidFill>
                    <a:srgbClr val="000033"/>
                  </a:solidFill>
                </a:rPr>
                <a:t> Determine CBI’s &amp; capabilities</a:t>
              </a:r>
            </a:p>
            <a:p>
              <a:pPr eaLnBrk="0" hangingPunct="0"/>
              <a:endParaRPr lang="en-US" sz="900" b="0" dirty="0">
                <a:solidFill>
                  <a:srgbClr val="000033"/>
                </a:solidFill>
              </a:endParaRPr>
            </a:p>
            <a:p>
              <a:pPr eaLnBrk="0" hangingPunct="0"/>
              <a:r>
                <a:rPr lang="en-US" sz="900" b="0" u="sng" dirty="0">
                  <a:solidFill>
                    <a:srgbClr val="000033"/>
                  </a:solidFill>
                </a:rPr>
                <a:t>Stage 3 of Buying Model</a:t>
              </a:r>
              <a:endParaRPr lang="en-US" sz="900" b="0" dirty="0">
                <a:solidFill>
                  <a:srgbClr val="000033"/>
                </a:solidFill>
              </a:endParaRPr>
            </a:p>
            <a:p>
              <a:pPr eaLnBrk="0" hangingPunct="0"/>
              <a:r>
                <a:rPr lang="en-US" sz="900" b="0" dirty="0">
                  <a:solidFill>
                    <a:srgbClr val="000033"/>
                  </a:solidFill>
                </a:rPr>
                <a:t> Proof </a:t>
              </a:r>
            </a:p>
            <a:p>
              <a:pPr eaLnBrk="0" hangingPunct="0"/>
              <a:r>
                <a:rPr lang="en-US" sz="900" b="0" dirty="0">
                  <a:solidFill>
                    <a:srgbClr val="000033"/>
                  </a:solidFill>
                </a:rPr>
                <a:t> Value justification</a:t>
              </a:r>
            </a:p>
            <a:p>
              <a:pPr eaLnBrk="0" hangingPunct="0"/>
              <a:r>
                <a:rPr lang="en-US" sz="900" b="0" dirty="0">
                  <a:solidFill>
                    <a:srgbClr val="000033"/>
                  </a:solidFill>
                </a:rPr>
                <a:t> Proposal Discussion</a:t>
              </a:r>
            </a:p>
            <a:p>
              <a:pPr eaLnBrk="0" hangingPunct="0"/>
              <a:endParaRPr lang="en-US" sz="900" b="0" dirty="0">
                <a:solidFill>
                  <a:srgbClr val="000033"/>
                </a:solidFill>
              </a:endParaRPr>
            </a:p>
            <a:p>
              <a:pPr eaLnBrk="0" hangingPunct="0"/>
              <a:r>
                <a:rPr lang="en-US" sz="900" b="0" u="sng" dirty="0">
                  <a:solidFill>
                    <a:srgbClr val="000033"/>
                  </a:solidFill>
                </a:rPr>
                <a:t>Stage 4 of Buying Model</a:t>
              </a:r>
              <a:endParaRPr lang="en-US" sz="900" b="0" dirty="0">
                <a:solidFill>
                  <a:srgbClr val="000033"/>
                </a:solidFill>
              </a:endParaRPr>
            </a:p>
            <a:p>
              <a:pPr eaLnBrk="0" hangingPunct="0"/>
              <a:r>
                <a:rPr lang="en-US" sz="900" b="0" dirty="0">
                  <a:solidFill>
                    <a:srgbClr val="000033"/>
                  </a:solidFill>
                </a:rPr>
                <a:t>Gain approval</a:t>
              </a:r>
            </a:p>
            <a:p>
              <a:pPr eaLnBrk="0" hangingPunct="0"/>
              <a:endParaRPr lang="en-US" sz="900" b="0" dirty="0">
                <a:solidFill>
                  <a:srgbClr val="000033"/>
                </a:solidFill>
              </a:endParaRPr>
            </a:p>
            <a:p>
              <a:pPr eaLnBrk="0" hangingPunct="0"/>
              <a:r>
                <a:rPr lang="en-US" sz="900" b="0" u="sng" dirty="0">
                  <a:solidFill>
                    <a:srgbClr val="000033"/>
                  </a:solidFill>
                </a:rPr>
                <a:t>Stage 5 of Buying Model</a:t>
              </a:r>
              <a:endParaRPr lang="en-US" sz="900" b="0" dirty="0">
                <a:solidFill>
                  <a:srgbClr val="000033"/>
                </a:solidFill>
              </a:endParaRPr>
            </a:p>
            <a:p>
              <a:pPr eaLnBrk="0" hangingPunct="0"/>
              <a:r>
                <a:rPr lang="en-US" sz="900" b="0" dirty="0">
                  <a:solidFill>
                    <a:srgbClr val="000033"/>
                  </a:solidFill>
                </a:rPr>
                <a:t> Initiate implementation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5842234" y="2346370"/>
              <a:ext cx="2239962" cy="33855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dirty="0">
                  <a:solidFill>
                    <a:srgbClr val="000033"/>
                  </a:solidFill>
                </a:rPr>
                <a:t>  SELL CYCLE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7799" y="2428344"/>
            <a:ext cx="4902121" cy="3136579"/>
            <a:chOff x="4230005" y="2811480"/>
            <a:chExt cx="4902121" cy="3136579"/>
          </a:xfrm>
        </p:grpSpPr>
        <p:sp>
          <p:nvSpPr>
            <p:cNvPr id="18" name="Rectangle 17"/>
            <p:cNvSpPr/>
            <p:nvPr/>
          </p:nvSpPr>
          <p:spPr>
            <a:xfrm>
              <a:off x="4230005" y="2811480"/>
              <a:ext cx="4902121" cy="3136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339798" y="2988773"/>
              <a:ext cx="4578462" cy="2825424"/>
              <a:chOff x="4291742" y="2356328"/>
              <a:chExt cx="4767209" cy="285515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394969" y="2356328"/>
                <a:ext cx="4608724" cy="2855158"/>
                <a:chOff x="4260786" y="2261900"/>
                <a:chExt cx="4742907" cy="2949586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860174" y="2582248"/>
                  <a:ext cx="3401568" cy="1949271"/>
                  <a:chOff x="2972788" y="2582248"/>
                  <a:chExt cx="3401568" cy="1949271"/>
                </a:xfrm>
              </p:grpSpPr>
              <p:sp>
                <p:nvSpPr>
                  <p:cNvPr id="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4724096" y="2582248"/>
                    <a:ext cx="0" cy="1205166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>
                        <a:lumMod val="50000"/>
                      </a:scheme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1400" dirty="0"/>
                  </a:p>
                </p:txBody>
              </p:sp>
              <p:sp>
                <p:nvSpPr>
                  <p:cNvPr id="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2788" y="3187857"/>
                    <a:ext cx="34015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>
                        <a:lumMod val="50000"/>
                      </a:scheme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1400" dirty="0"/>
                  </a:p>
                </p:txBody>
              </p:sp>
              <p:sp>
                <p:nvSpPr>
                  <p:cNvPr id="7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977573" y="3177891"/>
                    <a:ext cx="0" cy="60258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>
                        <a:lumMod val="50000"/>
                      </a:scheme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1400" dirty="0"/>
                  </a:p>
                </p:txBody>
              </p:sp>
              <p:sp>
                <p:nvSpPr>
                  <p:cNvPr id="8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6374356" y="3184831"/>
                    <a:ext cx="0" cy="13466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>
                        <a:lumMod val="50000"/>
                      </a:scheme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1400" dirty="0"/>
                  </a:p>
                </p:txBody>
              </p:sp>
            </p:grpSp>
            <p:sp>
              <p:nvSpPr>
                <p:cNvPr id="9" name="Rounded Rectangle 8"/>
                <p:cNvSpPr/>
                <p:nvPr/>
              </p:nvSpPr>
              <p:spPr bwMode="auto">
                <a:xfrm>
                  <a:off x="5870807" y="3317719"/>
                  <a:ext cx="1477334" cy="797101"/>
                </a:xfrm>
                <a:prstGeom prst="roundRect">
                  <a:avLst/>
                </a:prstGeom>
                <a:solidFill>
                  <a:srgbClr val="4C832A"/>
                </a:solidFill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fillRef>
                <a:effectRef idx="2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1400" dirty="0" smtClean="0"/>
                    <a:t>Above the Power Line Buyer</a:t>
                  </a:r>
                  <a:endParaRPr lang="en-US" sz="1400" dirty="0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 bwMode="auto">
                <a:xfrm>
                  <a:off x="7526359" y="4409798"/>
                  <a:ext cx="1477334" cy="801688"/>
                </a:xfrm>
                <a:prstGeom prst="roundRect">
                  <a:avLst/>
                </a:prstGeom>
                <a:solidFill>
                  <a:srgbClr val="4C832A"/>
                </a:solidFill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fillRef>
                <a:effectRef idx="2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1400" dirty="0" smtClean="0"/>
                    <a:t>Promoter</a:t>
                  </a:r>
                  <a:endParaRPr lang="en-US" sz="1400" dirty="0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7498600" y="3313130"/>
                  <a:ext cx="1477334" cy="801688"/>
                </a:xfrm>
                <a:prstGeom prst="roundRect">
                  <a:avLst/>
                </a:prstGeom>
                <a:solidFill>
                  <a:srgbClr val="4C832A"/>
                </a:solidFill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fillRef>
                <a:effectRef idx="2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1400" dirty="0" smtClean="0"/>
                    <a:t>Power Promoter</a:t>
                  </a:r>
                  <a:endParaRPr lang="en-US" sz="1400" dirty="0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4260786" y="3313132"/>
                  <a:ext cx="1477334" cy="801686"/>
                </a:xfrm>
                <a:prstGeom prst="roundRect">
                  <a:avLst/>
                </a:prstGeom>
                <a:solidFill>
                  <a:srgbClr val="4C832A"/>
                </a:solidFill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fillRef>
                <a:effectRef idx="2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1400" dirty="0" smtClean="0"/>
                    <a:t>Financial Decision Maker</a:t>
                  </a:r>
                  <a:endParaRPr lang="en-US" sz="1400" dirty="0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5898567" y="2261900"/>
                  <a:ext cx="1477334" cy="783223"/>
                </a:xfrm>
                <a:prstGeom prst="round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315305"/>
                  </a:solidFill>
                </a:ln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fillRef>
                <a:effectRef idx="2">
                  <a:schemeClr val="accent5">
                    <a:hueOff val="-11187408"/>
                    <a:satOff val="40000"/>
                    <a:lumOff val="-2450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1400" dirty="0" smtClean="0"/>
                    <a:t>Ultimate Decision Maker</a:t>
                  </a:r>
                  <a:endParaRPr lang="en-US" sz="1400" dirty="0"/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 bwMode="auto">
              <a:xfrm flipH="1" flipV="1">
                <a:off x="4291742" y="4304205"/>
                <a:ext cx="4767209" cy="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7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" name="Rectangle 19"/>
          <p:cNvSpPr/>
          <p:nvPr/>
        </p:nvSpPr>
        <p:spPr>
          <a:xfrm>
            <a:off x="4177799" y="2346370"/>
            <a:ext cx="4841816" cy="218811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28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84432"/>
            <a:ext cx="7886700" cy="1272476"/>
          </a:xfrm>
        </p:spPr>
        <p:txBody>
          <a:bodyPr>
            <a:normAutofit/>
          </a:bodyPr>
          <a:lstStyle/>
          <a:p>
            <a:r>
              <a:rPr lang="en-US" dirty="0" smtClean="0"/>
              <a:t>Section 4</a:t>
            </a:r>
            <a:br>
              <a:rPr lang="en-US" dirty="0" smtClean="0"/>
            </a:b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41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77825" y="2105142"/>
            <a:ext cx="5953125" cy="4108450"/>
          </a:xfrm>
          <a:prstGeom prst="rect">
            <a:avLst/>
          </a:prstGeom>
          <a:solidFill>
            <a:schemeClr val="bg1">
              <a:alpha val="74901"/>
            </a:schemeClr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b="0" dirty="0">
              <a:solidFill>
                <a:srgbClr val="000033"/>
              </a:solidFill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1911350" y="1327267"/>
            <a:ext cx="0" cy="2833688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V="1">
            <a:off x="3155950" y="4616747"/>
            <a:ext cx="0" cy="124460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V="1">
            <a:off x="5213350" y="4613572"/>
            <a:ext cx="0" cy="132080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155950" y="4623097"/>
            <a:ext cx="2057400" cy="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V="1">
            <a:off x="4222750" y="4318297"/>
            <a:ext cx="0" cy="30480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2698750" y="4350047"/>
            <a:ext cx="762000" cy="0"/>
          </a:xfrm>
          <a:prstGeom prst="line">
            <a:avLst/>
          </a:prstGeom>
          <a:noFill/>
          <a:ln w="9525" cmpd="sng">
            <a:solidFill>
              <a:srgbClr val="3153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 dirty="0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2284413" y="4816772"/>
            <a:ext cx="1755775" cy="5762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</a:t>
            </a:r>
            <a:r>
              <a:rPr lang="en-US" sz="900" b="0" dirty="0" smtClean="0">
                <a:solidFill>
                  <a:srgbClr val="000033"/>
                </a:solidFill>
              </a:rPr>
              <a:t>7a. </a:t>
            </a:r>
            <a:r>
              <a:rPr lang="en-US" sz="900" b="0" dirty="0">
                <a:solidFill>
                  <a:srgbClr val="000033"/>
                </a:solidFill>
              </a:rPr>
              <a:t>Promoter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Negotiate proof for access to power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92175" y="2632192"/>
            <a:ext cx="2057400" cy="641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rgbClr val="315305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3. Call Introduction: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Establish Goal of Call</a:t>
            </a:r>
          </a:p>
          <a:p>
            <a:pPr algn="ctr" eaLnBrk="0" hangingPunct="0"/>
            <a:r>
              <a:rPr lang="en-GB" sz="900" b="0" dirty="0">
                <a:solidFill>
                  <a:srgbClr val="000033"/>
                </a:solidFill>
              </a:rPr>
              <a:t>Provide Competency Message</a:t>
            </a:r>
            <a:endParaRPr lang="en-US" sz="900" b="0" dirty="0">
              <a:solidFill>
                <a:srgbClr val="000033"/>
              </a:solidFill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881063" y="3392605"/>
            <a:ext cx="2057400" cy="609600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accent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4. Discovery</a:t>
            </a:r>
            <a:endParaRPr lang="en-US" sz="900" b="0" dirty="0">
              <a:solidFill>
                <a:srgbClr val="000033"/>
              </a:solidFill>
            </a:endParaRP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(Solution Evolution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Solution Re-Evolution)</a:t>
            </a: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4329113" y="4840584"/>
            <a:ext cx="1755775" cy="5762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</a:t>
            </a:r>
            <a:r>
              <a:rPr lang="en-US" sz="900" b="0" dirty="0" smtClean="0">
                <a:solidFill>
                  <a:srgbClr val="000033"/>
                </a:solidFill>
              </a:rPr>
              <a:t>7b. </a:t>
            </a:r>
            <a:r>
              <a:rPr lang="en-US" sz="900" b="0" dirty="0">
                <a:solidFill>
                  <a:srgbClr val="000033"/>
                </a:solidFill>
              </a:rPr>
              <a:t>Power Promoter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Qualify buying process               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   - Define Action Plan</a:t>
            </a: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3121025" y="4169072"/>
            <a:ext cx="2209800" cy="3333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6. Determine Power Level of Buyer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2284413" y="5581947"/>
            <a:ext cx="1755775" cy="5445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900" b="0" dirty="0" smtClean="0">
                <a:solidFill>
                  <a:srgbClr val="000033"/>
                </a:solidFill>
              </a:rPr>
              <a:t>8a. </a:t>
            </a:r>
            <a:r>
              <a:rPr lang="en-GB" sz="900" b="0" dirty="0">
                <a:solidFill>
                  <a:srgbClr val="000033"/>
                </a:solidFill>
              </a:rPr>
              <a:t>Send Letter of Understanding to </a:t>
            </a:r>
            <a:r>
              <a:rPr lang="en-GB" sz="900" b="0" u="sng" dirty="0">
                <a:solidFill>
                  <a:srgbClr val="000033"/>
                </a:solidFill>
              </a:rPr>
              <a:t>Promoter</a:t>
            </a:r>
            <a:endParaRPr lang="en-US" sz="900" b="0" u="sng" dirty="0">
              <a:solidFill>
                <a:srgbClr val="000033"/>
              </a:solidFill>
            </a:endParaRPr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890588" y="4103805"/>
            <a:ext cx="2057400" cy="4832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5. Determine</a:t>
            </a:r>
            <a:r>
              <a:rPr lang="en-US" sz="900" b="0" dirty="0" smtClean="0">
                <a:solidFill>
                  <a:srgbClr val="000033"/>
                </a:solidFill>
              </a:rPr>
              <a:t> Impacts </a:t>
            </a:r>
          </a:p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“</a:t>
            </a:r>
            <a:r>
              <a:rPr lang="en-US" sz="900" b="0" dirty="0">
                <a:solidFill>
                  <a:srgbClr val="000033"/>
                </a:solidFill>
              </a:rPr>
              <a:t>Causes &amp; Effects</a:t>
            </a:r>
            <a:r>
              <a:rPr lang="en-US" sz="900" b="0" dirty="0" smtClean="0">
                <a:solidFill>
                  <a:srgbClr val="000033"/>
                </a:solidFill>
              </a:rPr>
              <a:t>” a</a:t>
            </a:r>
            <a:r>
              <a:rPr lang="en-GB" sz="900" b="0" dirty="0" smtClean="0">
                <a:solidFill>
                  <a:srgbClr val="000033"/>
                </a:solidFill>
              </a:rPr>
              <a:t>cross </a:t>
            </a:r>
          </a:p>
          <a:p>
            <a:pPr algn="ctr" eaLnBrk="0" hangingPunct="0"/>
            <a:r>
              <a:rPr lang="en-GB" sz="900" b="0" dirty="0" smtClean="0">
                <a:solidFill>
                  <a:srgbClr val="000033"/>
                </a:solidFill>
              </a:rPr>
              <a:t>those </a:t>
            </a:r>
            <a:r>
              <a:rPr lang="en-GB" sz="900" b="0" dirty="0">
                <a:solidFill>
                  <a:srgbClr val="000033"/>
                </a:solidFill>
              </a:rPr>
              <a:t>involved</a:t>
            </a:r>
            <a:endParaRPr lang="en-US" sz="900" b="0" dirty="0">
              <a:solidFill>
                <a:srgbClr val="000033"/>
              </a:solidFill>
            </a:endParaRP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889753" y="1597460"/>
            <a:ext cx="2043112" cy="32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1. Prospecting</a:t>
            </a:r>
            <a:endParaRPr lang="en-US" sz="900" b="0" dirty="0">
              <a:solidFill>
                <a:srgbClr val="000033"/>
              </a:solidFill>
            </a:endParaRP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4330700" y="5597822"/>
            <a:ext cx="1755775" cy="542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 smtClean="0">
                <a:solidFill>
                  <a:srgbClr val="000033"/>
                </a:solidFill>
              </a:rPr>
              <a:t>8b. </a:t>
            </a:r>
            <a:r>
              <a:rPr lang="en-US" sz="900" b="0" dirty="0">
                <a:solidFill>
                  <a:srgbClr val="000033"/>
                </a:solidFill>
              </a:rPr>
              <a:t>Send Letter of Understanding to</a:t>
            </a:r>
          </a:p>
          <a:p>
            <a:pPr algn="ctr" eaLnBrk="0" hangingPunct="0"/>
            <a:r>
              <a:rPr lang="en-US" sz="900" b="0" u="sng" dirty="0">
                <a:solidFill>
                  <a:srgbClr val="000033"/>
                </a:solidFill>
              </a:rPr>
              <a:t>Power Promoter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084888" y="2934176"/>
            <a:ext cx="574675" cy="2952750"/>
            <a:chOff x="3833" y="1933"/>
            <a:chExt cx="362" cy="1860"/>
          </a:xfrm>
        </p:grpSpPr>
        <p:sp>
          <p:nvSpPr>
            <p:cNvPr id="26651" name="Line 25"/>
            <p:cNvSpPr>
              <a:spLocks noChangeShapeType="1"/>
            </p:cNvSpPr>
            <p:nvPr/>
          </p:nvSpPr>
          <p:spPr bwMode="auto">
            <a:xfrm>
              <a:off x="4059" y="1933"/>
              <a:ext cx="136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/>
            </a:p>
          </p:txBody>
        </p:sp>
        <p:sp>
          <p:nvSpPr>
            <p:cNvPr id="26652" name="Line 26"/>
            <p:cNvSpPr>
              <a:spLocks noChangeShapeType="1"/>
            </p:cNvSpPr>
            <p:nvPr/>
          </p:nvSpPr>
          <p:spPr bwMode="auto">
            <a:xfrm flipV="1">
              <a:off x="4059" y="1933"/>
              <a:ext cx="0" cy="186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/>
            </a:p>
          </p:txBody>
        </p:sp>
        <p:sp>
          <p:nvSpPr>
            <p:cNvPr id="26653" name="Line 27"/>
            <p:cNvSpPr>
              <a:spLocks noChangeShapeType="1"/>
            </p:cNvSpPr>
            <p:nvPr/>
          </p:nvSpPr>
          <p:spPr bwMode="auto">
            <a:xfrm>
              <a:off x="3833" y="3793"/>
              <a:ext cx="226" cy="0"/>
            </a:xfrm>
            <a:prstGeom prst="line">
              <a:avLst/>
            </a:prstGeom>
            <a:noFill/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/>
            </a:p>
          </p:txBody>
        </p:sp>
      </p:grpSp>
      <p:sp>
        <p:nvSpPr>
          <p:cNvPr id="26646" name="Text Box 28"/>
          <p:cNvSpPr txBox="1">
            <a:spLocks noChangeArrowheads="1"/>
          </p:cNvSpPr>
          <p:nvPr/>
        </p:nvSpPr>
        <p:spPr bwMode="auto">
          <a:xfrm>
            <a:off x="6616700" y="2425580"/>
            <a:ext cx="2286000" cy="2425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Execute Activities</a:t>
            </a:r>
          </a:p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(To qualify &amp; control sell cycle)</a:t>
            </a:r>
          </a:p>
          <a:p>
            <a:pPr eaLnBrk="0" hangingPunct="0"/>
            <a:endParaRPr lang="en-US" sz="900" b="0" u="sng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2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Call on others above power line</a:t>
            </a: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Determine CBI’s &amp; capabilities</a:t>
            </a:r>
          </a:p>
          <a:p>
            <a:pPr eaLnBrk="0" hangingPunct="0"/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3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Proof </a:t>
            </a: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Value justification</a:t>
            </a: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Proposal Discussion</a:t>
            </a:r>
          </a:p>
          <a:p>
            <a:pPr eaLnBrk="0" hangingPunct="0"/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4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Gain approval</a:t>
            </a:r>
          </a:p>
          <a:p>
            <a:pPr eaLnBrk="0" hangingPunct="0"/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u="sng" dirty="0">
                <a:solidFill>
                  <a:srgbClr val="000033"/>
                </a:solidFill>
              </a:rPr>
              <a:t>Stage 5 of Buying Model</a:t>
            </a:r>
            <a:endParaRPr lang="en-US" sz="900" b="0" dirty="0">
              <a:solidFill>
                <a:srgbClr val="000033"/>
              </a:solidFill>
            </a:endParaRPr>
          </a:p>
          <a:p>
            <a:pPr eaLnBrk="0" hangingPunct="0"/>
            <a:r>
              <a:rPr lang="en-US" sz="900" b="0" dirty="0">
                <a:solidFill>
                  <a:srgbClr val="000033"/>
                </a:solidFill>
              </a:rPr>
              <a:t> Initiate implementation</a:t>
            </a:r>
          </a:p>
        </p:txBody>
      </p:sp>
      <p:sp>
        <p:nvSpPr>
          <p:cNvPr id="26647" name="Rectangle 29"/>
          <p:cNvSpPr>
            <a:spLocks noGrp="1" noChangeArrowheads="1"/>
          </p:cNvSpPr>
          <p:nvPr>
            <p:ph type="title"/>
          </p:nvPr>
        </p:nvSpPr>
        <p:spPr>
          <a:xfrm>
            <a:off x="300735" y="5982"/>
            <a:ext cx="7886700" cy="1131244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Discovery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519488" y="2119915"/>
            <a:ext cx="1852612" cy="3385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>
                <a:solidFill>
                  <a:srgbClr val="000033"/>
                </a:solidFill>
              </a:rPr>
              <a:t>  SALES CALL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6637338" y="2102452"/>
            <a:ext cx="2239962" cy="3385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>
                <a:solidFill>
                  <a:srgbClr val="000033"/>
                </a:solidFill>
              </a:rPr>
              <a:t>  SELL CYCLE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90588" y="1137226"/>
            <a:ext cx="2039937" cy="3231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Opportunity Identification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32</a:t>
            </a:fld>
            <a:endParaRPr lang="en-US" dirty="0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893763" y="2190867"/>
            <a:ext cx="2043112" cy="32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900" b="0" dirty="0">
                <a:solidFill>
                  <a:srgbClr val="000033"/>
                </a:solidFill>
              </a:rPr>
              <a:t>2. Behavior Alignment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50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706278" y="1607805"/>
            <a:ext cx="2286000" cy="990600"/>
          </a:xfrm>
          <a:prstGeom prst="rect">
            <a:avLst/>
          </a:prstGeom>
          <a:solidFill>
            <a:srgbClr val="F1F39F"/>
          </a:solidFill>
          <a:ln w="19050">
            <a:solidFill>
              <a:srgbClr val="315305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endParaRPr lang="en-US" sz="2000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06278" y="1767778"/>
            <a:ext cx="2286000" cy="65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333E48"/>
                </a:solidFill>
              </a:rPr>
              <a:t>Identify </a:t>
            </a:r>
            <a:r>
              <a:rPr lang="en-US" sz="2000" dirty="0" smtClean="0">
                <a:solidFill>
                  <a:srgbClr val="333E48"/>
                </a:solidFill>
              </a:rPr>
              <a:t>Critical Business Issue</a:t>
            </a:r>
            <a:endParaRPr lang="en-US" sz="2000" dirty="0">
              <a:solidFill>
                <a:srgbClr val="333E48"/>
              </a:solidFill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1739741" y="2750805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706278" y="3360405"/>
            <a:ext cx="2286000" cy="990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315305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/>
          <a:p>
            <a:pPr marL="400050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Discovery</a:t>
            </a:r>
            <a:endParaRPr lang="en-US" sz="2000" dirty="0">
              <a:latin typeface="+mj-lt"/>
            </a:endParaRPr>
          </a:p>
          <a:p>
            <a:pPr marL="687388" indent="-115888"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latin typeface="+mj-lt"/>
              </a:rPr>
              <a:t>Causes</a:t>
            </a:r>
          </a:p>
          <a:p>
            <a:pPr marL="687388" indent="-115888"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latin typeface="+mj-lt"/>
              </a:rPr>
              <a:t>Capabilities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1739741" y="4503405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633864" name="Rectangle 8"/>
          <p:cNvSpPr>
            <a:spLocks noChangeArrowheads="1"/>
          </p:cNvSpPr>
          <p:nvPr/>
        </p:nvSpPr>
        <p:spPr bwMode="auto">
          <a:xfrm>
            <a:off x="706278" y="5113005"/>
            <a:ext cx="2286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15305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/>
          <a:p>
            <a:pPr marL="114300">
              <a:lnSpc>
                <a:spcPct val="110000"/>
              </a:lnSpc>
              <a:defRPr/>
            </a:pPr>
            <a:r>
              <a:rPr lang="en-US" sz="2000" dirty="0">
                <a:latin typeface="+mj-lt"/>
                <a:ea typeface="ＭＳ Ｐゴシック" pitchFamily="-109" charset="-128"/>
                <a:cs typeface="ＭＳ Ｐゴシック" pitchFamily="-109" charset="-128"/>
              </a:rPr>
              <a:t>Confirmation</a:t>
            </a:r>
          </a:p>
          <a:p>
            <a:pPr marL="341313" indent="-11430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 smtClean="0">
                <a:latin typeface="+mj-lt"/>
                <a:ea typeface="ＭＳ Ｐゴシック" pitchFamily="-109" charset="-128"/>
                <a:cs typeface="ＭＳ Ｐゴシック" pitchFamily="-109" charset="-128"/>
              </a:rPr>
              <a:t>CBI &amp; Causes</a:t>
            </a:r>
            <a:endParaRPr lang="en-US" sz="1600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  <a:p>
            <a:pPr marL="341313" indent="-11430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 smtClean="0">
                <a:latin typeface="+mj-lt"/>
                <a:ea typeface="ＭＳ Ｐゴシック" pitchFamily="-109" charset="-128"/>
                <a:cs typeface="ＭＳ Ｐゴシック" pitchFamily="-109" charset="-128"/>
              </a:rPr>
              <a:t>Capabilities &amp; Value</a:t>
            </a:r>
            <a:endParaRPr lang="en-US" sz="1600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title"/>
          </p:nvPr>
        </p:nvSpPr>
        <p:spPr>
          <a:xfrm>
            <a:off x="628650" y="5818"/>
            <a:ext cx="7886700" cy="1325563"/>
          </a:xfrm>
        </p:spPr>
        <p:txBody>
          <a:bodyPr/>
          <a:lstStyle/>
          <a:p>
            <a:r>
              <a:rPr lang="en-US" dirty="0">
                <a:ea typeface="ＭＳ Ｐゴシック" pitchFamily="-104" charset="-128"/>
                <a:cs typeface="ＭＳ Ｐゴシック" pitchFamily="-104" charset="-128"/>
              </a:rPr>
              <a:t>Solution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Evolution: 3 Part Process</a:t>
            </a:r>
            <a:endParaRPr lang="en-US" dirty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492500" y="1231900"/>
            <a:ext cx="5130800" cy="3504560"/>
            <a:chOff x="3492500" y="1231900"/>
            <a:chExt cx="5130800" cy="3504560"/>
          </a:xfrm>
        </p:grpSpPr>
        <p:sp>
          <p:nvSpPr>
            <p:cNvPr id="85002" name="TextBox 10"/>
            <p:cNvSpPr txBox="1">
              <a:spLocks noChangeArrowheads="1"/>
            </p:cNvSpPr>
            <p:nvPr/>
          </p:nvSpPr>
          <p:spPr bwMode="auto">
            <a:xfrm>
              <a:off x="7912100" y="3234044"/>
              <a:ext cx="1841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Rectangle 41"/>
            <p:cNvSpPr>
              <a:spLocks noChangeArrowheads="1"/>
            </p:cNvSpPr>
            <p:nvPr/>
          </p:nvSpPr>
          <p:spPr bwMode="auto">
            <a:xfrm>
              <a:off x="4568825" y="1366200"/>
              <a:ext cx="4054475" cy="328771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mpd="sng">
              <a:solidFill>
                <a:srgbClr val="315305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6059488" y="2319644"/>
              <a:ext cx="10953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dirty="0">
                  <a:solidFill>
                    <a:srgbClr val="000066"/>
                  </a:solidFill>
                </a:rPr>
                <a:t>Goal Analysis</a:t>
              </a:r>
              <a:endParaRPr lang="en-US" sz="2800" dirty="0"/>
            </a:p>
          </p:txBody>
        </p:sp>
        <p:sp>
          <p:nvSpPr>
            <p:cNvPr id="14" name="Oval 46"/>
            <p:cNvSpPr>
              <a:spLocks noChangeArrowheads="1"/>
            </p:cNvSpPr>
            <p:nvPr/>
          </p:nvSpPr>
          <p:spPr bwMode="auto">
            <a:xfrm>
              <a:off x="4786313" y="1602094"/>
              <a:ext cx="3670300" cy="1460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4764088" y="1573519"/>
              <a:ext cx="3716337" cy="20161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3813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6" name="Freeform 48"/>
            <p:cNvSpPr>
              <a:spLocks/>
            </p:cNvSpPr>
            <p:nvPr/>
          </p:nvSpPr>
          <p:spPr bwMode="auto">
            <a:xfrm>
              <a:off x="6027738" y="3881744"/>
              <a:ext cx="19050" cy="577850"/>
            </a:xfrm>
            <a:custGeom>
              <a:avLst/>
              <a:gdLst>
                <a:gd name="T0" fmla="*/ 2147483647 w 12"/>
                <a:gd name="T1" fmla="*/ 0 h 295"/>
                <a:gd name="T2" fmla="*/ 0 w 12"/>
                <a:gd name="T3" fmla="*/ 0 h 295"/>
                <a:gd name="T4" fmla="*/ 2147483647 w 12"/>
                <a:gd name="T5" fmla="*/ 2147483647 h 295"/>
                <a:gd name="T6" fmla="*/ 2147483647 w 12"/>
                <a:gd name="T7" fmla="*/ 2147483647 h 295"/>
                <a:gd name="T8" fmla="*/ 2147483647 w 12"/>
                <a:gd name="T9" fmla="*/ 0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95"/>
                <a:gd name="T17" fmla="*/ 12 w 12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95">
                  <a:moveTo>
                    <a:pt x="11" y="0"/>
                  </a:moveTo>
                  <a:lnTo>
                    <a:pt x="0" y="0"/>
                  </a:lnTo>
                  <a:lnTo>
                    <a:pt x="1" y="295"/>
                  </a:lnTo>
                  <a:lnTo>
                    <a:pt x="12" y="29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7196138" y="3881744"/>
              <a:ext cx="19050" cy="577850"/>
            </a:xfrm>
            <a:custGeom>
              <a:avLst/>
              <a:gdLst>
                <a:gd name="T0" fmla="*/ 2147483647 w 12"/>
                <a:gd name="T1" fmla="*/ 0 h 295"/>
                <a:gd name="T2" fmla="*/ 0 w 12"/>
                <a:gd name="T3" fmla="*/ 0 h 295"/>
                <a:gd name="T4" fmla="*/ 2147483647 w 12"/>
                <a:gd name="T5" fmla="*/ 2147483647 h 295"/>
                <a:gd name="T6" fmla="*/ 2147483647 w 12"/>
                <a:gd name="T7" fmla="*/ 2147483647 h 295"/>
                <a:gd name="T8" fmla="*/ 2147483647 w 12"/>
                <a:gd name="T9" fmla="*/ 0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95"/>
                <a:gd name="T17" fmla="*/ 12 w 12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95">
                  <a:moveTo>
                    <a:pt x="11" y="0"/>
                  </a:moveTo>
                  <a:lnTo>
                    <a:pt x="0" y="0"/>
                  </a:lnTo>
                  <a:lnTo>
                    <a:pt x="1" y="295"/>
                  </a:lnTo>
                  <a:lnTo>
                    <a:pt x="12" y="29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50"/>
            <p:cNvSpPr>
              <a:spLocks noChangeArrowheads="1"/>
            </p:cNvSpPr>
            <p:nvPr/>
          </p:nvSpPr>
          <p:spPr bwMode="auto">
            <a:xfrm>
              <a:off x="6037263" y="4446894"/>
              <a:ext cx="1168400" cy="222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315305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6034088" y="3872219"/>
              <a:ext cx="1174750" cy="193675"/>
            </a:xfrm>
            <a:custGeom>
              <a:avLst/>
              <a:gdLst>
                <a:gd name="T0" fmla="*/ 2147483647 w 740"/>
                <a:gd name="T1" fmla="*/ 0 h 99"/>
                <a:gd name="T2" fmla="*/ 0 w 740"/>
                <a:gd name="T3" fmla="*/ 2147483647 h 99"/>
                <a:gd name="T4" fmla="*/ 2147483647 w 740"/>
                <a:gd name="T5" fmla="*/ 2147483647 h 99"/>
                <a:gd name="T6" fmla="*/ 2147483647 w 740"/>
                <a:gd name="T7" fmla="*/ 2147483647 h 99"/>
                <a:gd name="T8" fmla="*/ 2147483647 w 740"/>
                <a:gd name="T9" fmla="*/ 2147483647 h 99"/>
                <a:gd name="T10" fmla="*/ 2147483647 w 740"/>
                <a:gd name="T11" fmla="*/ 2147483647 h 99"/>
                <a:gd name="T12" fmla="*/ 2147483647 w 740"/>
                <a:gd name="T13" fmla="*/ 2147483647 h 99"/>
                <a:gd name="T14" fmla="*/ 2147483647 w 740"/>
                <a:gd name="T15" fmla="*/ 2147483647 h 99"/>
                <a:gd name="T16" fmla="*/ 2147483647 w 740"/>
                <a:gd name="T17" fmla="*/ 2147483647 h 99"/>
                <a:gd name="T18" fmla="*/ 2147483647 w 740"/>
                <a:gd name="T19" fmla="*/ 2147483647 h 99"/>
                <a:gd name="T20" fmla="*/ 2147483647 w 740"/>
                <a:gd name="T21" fmla="*/ 2147483647 h 99"/>
                <a:gd name="T22" fmla="*/ 2147483647 w 740"/>
                <a:gd name="T23" fmla="*/ 2147483647 h 99"/>
                <a:gd name="T24" fmla="*/ 2147483647 w 740"/>
                <a:gd name="T25" fmla="*/ 2147483647 h 99"/>
                <a:gd name="T26" fmla="*/ 2147483647 w 740"/>
                <a:gd name="T27" fmla="*/ 2147483647 h 99"/>
                <a:gd name="T28" fmla="*/ 2147483647 w 740"/>
                <a:gd name="T29" fmla="*/ 2147483647 h 99"/>
                <a:gd name="T30" fmla="*/ 2147483647 w 740"/>
                <a:gd name="T31" fmla="*/ 2147483647 h 99"/>
                <a:gd name="T32" fmla="*/ 2147483647 w 740"/>
                <a:gd name="T33" fmla="*/ 2147483647 h 99"/>
                <a:gd name="T34" fmla="*/ 2147483647 w 740"/>
                <a:gd name="T35" fmla="*/ 2147483647 h 99"/>
                <a:gd name="T36" fmla="*/ 2147483647 w 740"/>
                <a:gd name="T37" fmla="*/ 2147483647 h 99"/>
                <a:gd name="T38" fmla="*/ 2147483647 w 740"/>
                <a:gd name="T39" fmla="*/ 2147483647 h 99"/>
                <a:gd name="T40" fmla="*/ 2147483647 w 740"/>
                <a:gd name="T41" fmla="*/ 2147483647 h 99"/>
                <a:gd name="T42" fmla="*/ 2147483647 w 740"/>
                <a:gd name="T43" fmla="*/ 2147483647 h 99"/>
                <a:gd name="T44" fmla="*/ 2147483647 w 740"/>
                <a:gd name="T45" fmla="*/ 2147483647 h 99"/>
                <a:gd name="T46" fmla="*/ 2147483647 w 740"/>
                <a:gd name="T47" fmla="*/ 2147483647 h 99"/>
                <a:gd name="T48" fmla="*/ 2147483647 w 740"/>
                <a:gd name="T49" fmla="*/ 2147483647 h 99"/>
                <a:gd name="T50" fmla="*/ 2147483647 w 740"/>
                <a:gd name="T51" fmla="*/ 2147483647 h 99"/>
                <a:gd name="T52" fmla="*/ 2147483647 w 740"/>
                <a:gd name="T53" fmla="*/ 2147483647 h 99"/>
                <a:gd name="T54" fmla="*/ 2147483647 w 740"/>
                <a:gd name="T55" fmla="*/ 2147483647 h 99"/>
                <a:gd name="T56" fmla="*/ 2147483647 w 740"/>
                <a:gd name="T57" fmla="*/ 0 h 99"/>
                <a:gd name="T58" fmla="*/ 2147483647 w 740"/>
                <a:gd name="T59" fmla="*/ 2147483647 h 99"/>
                <a:gd name="T60" fmla="*/ 2147483647 w 740"/>
                <a:gd name="T61" fmla="*/ 2147483647 h 99"/>
                <a:gd name="T62" fmla="*/ 2147483647 w 740"/>
                <a:gd name="T63" fmla="*/ 2147483647 h 99"/>
                <a:gd name="T64" fmla="*/ 2147483647 w 740"/>
                <a:gd name="T65" fmla="*/ 2147483647 h 99"/>
                <a:gd name="T66" fmla="*/ 2147483647 w 740"/>
                <a:gd name="T67" fmla="*/ 2147483647 h 99"/>
                <a:gd name="T68" fmla="*/ 2147483647 w 740"/>
                <a:gd name="T69" fmla="*/ 2147483647 h 99"/>
                <a:gd name="T70" fmla="*/ 2147483647 w 740"/>
                <a:gd name="T71" fmla="*/ 2147483647 h 99"/>
                <a:gd name="T72" fmla="*/ 2147483647 w 740"/>
                <a:gd name="T73" fmla="*/ 2147483647 h 99"/>
                <a:gd name="T74" fmla="*/ 2147483647 w 740"/>
                <a:gd name="T75" fmla="*/ 2147483647 h 99"/>
                <a:gd name="T76" fmla="*/ 2147483647 w 740"/>
                <a:gd name="T77" fmla="*/ 2147483647 h 99"/>
                <a:gd name="T78" fmla="*/ 2147483647 w 740"/>
                <a:gd name="T79" fmla="*/ 2147483647 h 99"/>
                <a:gd name="T80" fmla="*/ 2147483647 w 740"/>
                <a:gd name="T81" fmla="*/ 2147483647 h 99"/>
                <a:gd name="T82" fmla="*/ 2147483647 w 740"/>
                <a:gd name="T83" fmla="*/ 2147483647 h 99"/>
                <a:gd name="T84" fmla="*/ 2147483647 w 740"/>
                <a:gd name="T85" fmla="*/ 2147483647 h 99"/>
                <a:gd name="T86" fmla="*/ 2147483647 w 740"/>
                <a:gd name="T87" fmla="*/ 2147483647 h 99"/>
                <a:gd name="T88" fmla="*/ 2147483647 w 740"/>
                <a:gd name="T89" fmla="*/ 2147483647 h 99"/>
                <a:gd name="T90" fmla="*/ 2147483647 w 740"/>
                <a:gd name="T91" fmla="*/ 2147483647 h 99"/>
                <a:gd name="T92" fmla="*/ 2147483647 w 740"/>
                <a:gd name="T93" fmla="*/ 2147483647 h 99"/>
                <a:gd name="T94" fmla="*/ 2147483647 w 740"/>
                <a:gd name="T95" fmla="*/ 2147483647 h 99"/>
                <a:gd name="T96" fmla="*/ 2147483647 w 740"/>
                <a:gd name="T97" fmla="*/ 2147483647 h 99"/>
                <a:gd name="T98" fmla="*/ 2147483647 w 740"/>
                <a:gd name="T99" fmla="*/ 2147483647 h 99"/>
                <a:gd name="T100" fmla="*/ 2147483647 w 740"/>
                <a:gd name="T101" fmla="*/ 2147483647 h 99"/>
                <a:gd name="T102" fmla="*/ 2147483647 w 740"/>
                <a:gd name="T103" fmla="*/ 2147483647 h 99"/>
                <a:gd name="T104" fmla="*/ 2147483647 w 740"/>
                <a:gd name="T105" fmla="*/ 2147483647 h 99"/>
                <a:gd name="T106" fmla="*/ 2147483647 w 740"/>
                <a:gd name="T107" fmla="*/ 2147483647 h 99"/>
                <a:gd name="T108" fmla="*/ 2147483647 w 740"/>
                <a:gd name="T109" fmla="*/ 0 h 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40"/>
                <a:gd name="T166" fmla="*/ 0 h 99"/>
                <a:gd name="T167" fmla="*/ 740 w 740"/>
                <a:gd name="T168" fmla="*/ 99 h 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40" h="99">
                  <a:moveTo>
                    <a:pt x="4" y="0"/>
                  </a:moveTo>
                  <a:lnTo>
                    <a:pt x="0" y="11"/>
                  </a:lnTo>
                  <a:lnTo>
                    <a:pt x="49" y="27"/>
                  </a:lnTo>
                  <a:lnTo>
                    <a:pt x="98" y="43"/>
                  </a:lnTo>
                  <a:lnTo>
                    <a:pt x="146" y="58"/>
                  </a:lnTo>
                  <a:lnTo>
                    <a:pt x="194" y="71"/>
                  </a:lnTo>
                  <a:lnTo>
                    <a:pt x="218" y="77"/>
                  </a:lnTo>
                  <a:lnTo>
                    <a:pt x="242" y="82"/>
                  </a:lnTo>
                  <a:lnTo>
                    <a:pt x="266" y="87"/>
                  </a:lnTo>
                  <a:lnTo>
                    <a:pt x="268" y="87"/>
                  </a:lnTo>
                  <a:lnTo>
                    <a:pt x="292" y="92"/>
                  </a:lnTo>
                  <a:lnTo>
                    <a:pt x="316" y="95"/>
                  </a:lnTo>
                  <a:lnTo>
                    <a:pt x="339" y="97"/>
                  </a:lnTo>
                  <a:lnTo>
                    <a:pt x="362" y="98"/>
                  </a:lnTo>
                  <a:lnTo>
                    <a:pt x="385" y="99"/>
                  </a:lnTo>
                  <a:lnTo>
                    <a:pt x="408" y="98"/>
                  </a:lnTo>
                  <a:lnTo>
                    <a:pt x="431" y="97"/>
                  </a:lnTo>
                  <a:lnTo>
                    <a:pt x="454" y="95"/>
                  </a:lnTo>
                  <a:lnTo>
                    <a:pt x="476" y="92"/>
                  </a:lnTo>
                  <a:lnTo>
                    <a:pt x="498" y="87"/>
                  </a:lnTo>
                  <a:lnTo>
                    <a:pt x="500" y="87"/>
                  </a:lnTo>
                  <a:lnTo>
                    <a:pt x="522" y="82"/>
                  </a:lnTo>
                  <a:lnTo>
                    <a:pt x="544" y="77"/>
                  </a:lnTo>
                  <a:lnTo>
                    <a:pt x="567" y="71"/>
                  </a:lnTo>
                  <a:lnTo>
                    <a:pt x="611" y="58"/>
                  </a:lnTo>
                  <a:lnTo>
                    <a:pt x="654" y="43"/>
                  </a:lnTo>
                  <a:lnTo>
                    <a:pt x="697" y="27"/>
                  </a:lnTo>
                  <a:lnTo>
                    <a:pt x="740" y="11"/>
                  </a:lnTo>
                  <a:lnTo>
                    <a:pt x="736" y="0"/>
                  </a:lnTo>
                  <a:lnTo>
                    <a:pt x="693" y="17"/>
                  </a:lnTo>
                  <a:lnTo>
                    <a:pt x="650" y="33"/>
                  </a:lnTo>
                  <a:lnTo>
                    <a:pt x="606" y="47"/>
                  </a:lnTo>
                  <a:lnTo>
                    <a:pt x="562" y="61"/>
                  </a:lnTo>
                  <a:lnTo>
                    <a:pt x="540" y="66"/>
                  </a:lnTo>
                  <a:lnTo>
                    <a:pt x="518" y="72"/>
                  </a:lnTo>
                  <a:lnTo>
                    <a:pt x="496" y="77"/>
                  </a:lnTo>
                  <a:lnTo>
                    <a:pt x="476" y="81"/>
                  </a:lnTo>
                  <a:lnTo>
                    <a:pt x="454" y="84"/>
                  </a:lnTo>
                  <a:lnTo>
                    <a:pt x="431" y="86"/>
                  </a:lnTo>
                  <a:lnTo>
                    <a:pt x="408" y="87"/>
                  </a:lnTo>
                  <a:lnTo>
                    <a:pt x="385" y="88"/>
                  </a:lnTo>
                  <a:lnTo>
                    <a:pt x="362" y="87"/>
                  </a:lnTo>
                  <a:lnTo>
                    <a:pt x="339" y="86"/>
                  </a:lnTo>
                  <a:lnTo>
                    <a:pt x="316" y="84"/>
                  </a:lnTo>
                  <a:lnTo>
                    <a:pt x="292" y="81"/>
                  </a:lnTo>
                  <a:lnTo>
                    <a:pt x="270" y="77"/>
                  </a:lnTo>
                  <a:lnTo>
                    <a:pt x="246" y="72"/>
                  </a:lnTo>
                  <a:lnTo>
                    <a:pt x="222" y="66"/>
                  </a:lnTo>
                  <a:lnTo>
                    <a:pt x="198" y="61"/>
                  </a:lnTo>
                  <a:lnTo>
                    <a:pt x="151" y="47"/>
                  </a:lnTo>
                  <a:lnTo>
                    <a:pt x="102" y="33"/>
                  </a:lnTo>
                  <a:lnTo>
                    <a:pt x="53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52"/>
            <p:cNvSpPr>
              <a:spLocks noChangeArrowheads="1"/>
            </p:cNvSpPr>
            <p:nvPr/>
          </p:nvSpPr>
          <p:spPr bwMode="auto">
            <a:xfrm>
              <a:off x="6053138" y="3442007"/>
              <a:ext cx="1204912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dirty="0">
                  <a:solidFill>
                    <a:srgbClr val="000066"/>
                  </a:solidFill>
                </a:rPr>
                <a:t>Buyer’s Choice</a:t>
              </a:r>
              <a:endParaRPr lang="en-US" sz="1300" dirty="0"/>
            </a:p>
          </p:txBody>
        </p:sp>
        <p:sp>
          <p:nvSpPr>
            <p:cNvPr id="21" name="Rectangle 53"/>
            <p:cNvSpPr>
              <a:spLocks noChangeArrowheads="1"/>
            </p:cNvSpPr>
            <p:nvPr/>
          </p:nvSpPr>
          <p:spPr bwMode="auto">
            <a:xfrm>
              <a:off x="6497638" y="4142094"/>
              <a:ext cx="284162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>
                  <a:solidFill>
                    <a:srgbClr val="800000"/>
                  </a:solidFill>
                </a:rPr>
                <a:t>CBI</a:t>
              </a:r>
              <a:endParaRPr lang="en-US" sz="1300" dirty="0"/>
            </a:p>
          </p:txBody>
        </p:sp>
        <p:sp>
          <p:nvSpPr>
            <p:cNvPr id="22" name="Rectangle 54"/>
            <p:cNvSpPr>
              <a:spLocks noChangeArrowheads="1"/>
            </p:cNvSpPr>
            <p:nvPr/>
          </p:nvSpPr>
          <p:spPr bwMode="auto">
            <a:xfrm>
              <a:off x="5816600" y="1797689"/>
              <a:ext cx="159385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dirty="0" smtClean="0">
                  <a:solidFill>
                    <a:srgbClr val="000066"/>
                  </a:solidFill>
                </a:rPr>
                <a:t>B to B </a:t>
              </a:r>
              <a:r>
                <a:rPr lang="en-US" sz="1300" dirty="0">
                  <a:solidFill>
                    <a:srgbClr val="000066"/>
                  </a:solidFill>
                </a:rPr>
                <a:t>Questions</a:t>
              </a:r>
              <a:endParaRPr lang="en-US" sz="2800" dirty="0"/>
            </a:p>
          </p:txBody>
        </p:sp>
        <p:sp>
          <p:nvSpPr>
            <p:cNvPr id="23" name="Rectangle 55"/>
            <p:cNvSpPr>
              <a:spLocks noChangeArrowheads="1"/>
            </p:cNvSpPr>
            <p:nvPr/>
          </p:nvSpPr>
          <p:spPr bwMode="auto">
            <a:xfrm>
              <a:off x="5786438" y="2911782"/>
              <a:ext cx="17557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dirty="0">
                  <a:solidFill>
                    <a:srgbClr val="000066"/>
                  </a:solidFill>
                </a:rPr>
                <a:t>Personal CBI Analysis</a:t>
              </a:r>
              <a:endParaRPr lang="en-US" sz="1300" dirty="0"/>
            </a:p>
          </p:txBody>
        </p:sp>
        <p:sp>
          <p:nvSpPr>
            <p:cNvPr id="24" name="AutoShape 56"/>
            <p:cNvSpPr>
              <a:spLocks noChangeArrowheads="1"/>
            </p:cNvSpPr>
            <p:nvPr/>
          </p:nvSpPr>
          <p:spPr bwMode="auto">
            <a:xfrm>
              <a:off x="6534150" y="2024369"/>
              <a:ext cx="150813" cy="315913"/>
            </a:xfrm>
            <a:prstGeom prst="downArrow">
              <a:avLst>
                <a:gd name="adj1" fmla="val 50000"/>
                <a:gd name="adj2" fmla="val 42428"/>
              </a:avLst>
            </a:prstGeom>
            <a:solidFill>
              <a:srgbClr val="F1F39F"/>
            </a:solidFill>
            <a:ln w="9525">
              <a:solidFill>
                <a:srgbClr val="31530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AutoShape 57"/>
            <p:cNvSpPr>
              <a:spLocks noChangeArrowheads="1"/>
            </p:cNvSpPr>
            <p:nvPr/>
          </p:nvSpPr>
          <p:spPr bwMode="auto">
            <a:xfrm>
              <a:off x="6535738" y="2567294"/>
              <a:ext cx="150812" cy="315913"/>
            </a:xfrm>
            <a:prstGeom prst="downArrow">
              <a:avLst>
                <a:gd name="adj1" fmla="val 49472"/>
                <a:gd name="adj2" fmla="val 61145"/>
              </a:avLst>
            </a:prstGeom>
            <a:solidFill>
              <a:srgbClr val="F1F39F"/>
            </a:solidFill>
            <a:ln w="9525">
              <a:solidFill>
                <a:srgbClr val="31530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AutoShape 58"/>
            <p:cNvSpPr>
              <a:spLocks noChangeArrowheads="1"/>
            </p:cNvSpPr>
            <p:nvPr/>
          </p:nvSpPr>
          <p:spPr bwMode="auto">
            <a:xfrm>
              <a:off x="6535738" y="3132444"/>
              <a:ext cx="150812" cy="315913"/>
            </a:xfrm>
            <a:prstGeom prst="downArrow">
              <a:avLst>
                <a:gd name="adj1" fmla="val 50000"/>
                <a:gd name="adj2" fmla="val 42428"/>
              </a:avLst>
            </a:prstGeom>
            <a:solidFill>
              <a:srgbClr val="F1F39F"/>
            </a:solidFill>
            <a:ln w="9525">
              <a:solidFill>
                <a:srgbClr val="31530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AutoShape 59"/>
            <p:cNvSpPr>
              <a:spLocks noChangeArrowheads="1"/>
            </p:cNvSpPr>
            <p:nvPr/>
          </p:nvSpPr>
          <p:spPr bwMode="auto">
            <a:xfrm>
              <a:off x="6545263" y="3699182"/>
              <a:ext cx="150812" cy="315912"/>
            </a:xfrm>
            <a:prstGeom prst="downArrow">
              <a:avLst>
                <a:gd name="adj1" fmla="val 50000"/>
                <a:gd name="adj2" fmla="val 42428"/>
              </a:avLst>
            </a:prstGeom>
            <a:solidFill>
              <a:srgbClr val="F1F39F"/>
            </a:solidFill>
            <a:ln w="9525">
              <a:solidFill>
                <a:srgbClr val="31530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4767263" y="1681469"/>
              <a:ext cx="1279525" cy="2208213"/>
            </a:xfrm>
            <a:custGeom>
              <a:avLst/>
              <a:gdLst>
                <a:gd name="T0" fmla="*/ 2147483647 w 806"/>
                <a:gd name="T1" fmla="*/ 0 h 1127"/>
                <a:gd name="T2" fmla="*/ 0 w 806"/>
                <a:gd name="T3" fmla="*/ 2147483647 h 1127"/>
                <a:gd name="T4" fmla="*/ 2147483647 w 806"/>
                <a:gd name="T5" fmla="*/ 2147483647 h 1127"/>
                <a:gd name="T6" fmla="*/ 2147483647 w 806"/>
                <a:gd name="T7" fmla="*/ 2147483647 h 1127"/>
                <a:gd name="T8" fmla="*/ 2147483647 w 806"/>
                <a:gd name="T9" fmla="*/ 0 h 1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6"/>
                <a:gd name="T16" fmla="*/ 0 h 1127"/>
                <a:gd name="T17" fmla="*/ 806 w 806"/>
                <a:gd name="T18" fmla="*/ 1127 h 1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6" h="1127">
                  <a:moveTo>
                    <a:pt x="11" y="0"/>
                  </a:moveTo>
                  <a:lnTo>
                    <a:pt x="0" y="8"/>
                  </a:lnTo>
                  <a:lnTo>
                    <a:pt x="795" y="1127"/>
                  </a:lnTo>
                  <a:lnTo>
                    <a:pt x="806" y="1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7197725" y="1681469"/>
              <a:ext cx="1279525" cy="2208213"/>
            </a:xfrm>
            <a:custGeom>
              <a:avLst/>
              <a:gdLst>
                <a:gd name="T0" fmla="*/ 0 w 806"/>
                <a:gd name="T1" fmla="*/ 2147483647 h 1127"/>
                <a:gd name="T2" fmla="*/ 2147483647 w 806"/>
                <a:gd name="T3" fmla="*/ 2147483647 h 1127"/>
                <a:gd name="T4" fmla="*/ 2147483647 w 806"/>
                <a:gd name="T5" fmla="*/ 2147483647 h 1127"/>
                <a:gd name="T6" fmla="*/ 2147483647 w 806"/>
                <a:gd name="T7" fmla="*/ 0 h 1127"/>
                <a:gd name="T8" fmla="*/ 0 w 806"/>
                <a:gd name="T9" fmla="*/ 2147483647 h 1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6"/>
                <a:gd name="T16" fmla="*/ 0 h 1127"/>
                <a:gd name="T17" fmla="*/ 806 w 806"/>
                <a:gd name="T18" fmla="*/ 1127 h 1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6" h="1127">
                  <a:moveTo>
                    <a:pt x="0" y="1119"/>
                  </a:moveTo>
                  <a:lnTo>
                    <a:pt x="11" y="1127"/>
                  </a:lnTo>
                  <a:lnTo>
                    <a:pt x="806" y="8"/>
                  </a:lnTo>
                  <a:lnTo>
                    <a:pt x="795" y="0"/>
                  </a:lnTo>
                  <a:lnTo>
                    <a:pt x="0" y="11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153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AutoShape 7"/>
            <p:cNvSpPr>
              <a:spLocks/>
            </p:cNvSpPr>
            <p:nvPr/>
          </p:nvSpPr>
          <p:spPr bwMode="auto">
            <a:xfrm>
              <a:off x="3492500" y="1231900"/>
              <a:ext cx="765175" cy="3504560"/>
            </a:xfrm>
            <a:prstGeom prst="leftBrace">
              <a:avLst>
                <a:gd name="adj1" fmla="val 38007"/>
                <a:gd name="adj2" fmla="val 26418"/>
              </a:avLst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dirty="0">
                <a:solidFill>
                  <a:srgbClr val="800000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33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12354"/>
              </p:ext>
            </p:extLst>
          </p:nvPr>
        </p:nvGraphicFramePr>
        <p:xfrm>
          <a:off x="282323" y="850113"/>
          <a:ext cx="8737292" cy="584961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737292"/>
              </a:tblGrid>
              <a:tr h="43543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Font typeface="Wingdings" pitchFamily="2" charset="2"/>
                        <a:defRPr sz="14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Functional Role / Vertical:  Head of Digital Advertising / Restaurant Industry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Potential CBI: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ea typeface="ＭＳ Ｐゴシック" pitchFamily="-108" charset="-128"/>
                          <a:cs typeface="Calibri"/>
                        </a:rPr>
                        <a:t>Unable to increase same store revenues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919613">
                <a:tc>
                  <a:txBody>
                    <a:bodyPr/>
                    <a:lstStyle>
                      <a:lvl1pPr marL="169863" indent="-169863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Font typeface="Wingdings" pitchFamily="2" charset="2"/>
                        <a:defRPr sz="14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69863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Business Questions: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determine the ROI on ad spend at the store level?   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Do you know how much mobile presence influences your offline revenue?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Our studies with clients consistently show that their digital footprint is &gt;1,000% more impactful than their brand presence.  How do you maximize the impact of your digital footprint?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9F"/>
                    </a:solidFill>
                  </a:tcPr>
                </a:tc>
              </a:tr>
              <a:tr h="722512">
                <a:tc>
                  <a:txBody>
                    <a:bodyPr/>
                    <a:lstStyle>
                      <a:lvl1pPr marL="169863" indent="-169863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Font typeface="Wingdings" pitchFamily="2" charset="2"/>
                        <a:defRPr sz="14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69863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Goal Analysis: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What are your key goals and objectives for the next 12 months?  Which are you successfully achieving?  Not achieving?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7" charset="-128"/>
                          <a:cs typeface="Calibri"/>
                        </a:rPr>
                        <a:t>What are your goals re the measurable lift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-107" charset="-128"/>
                          <a:cs typeface="Calibri"/>
                        </a:rPr>
                        <a:t>in customers reached through digital advertising?  How do you measure it?  Return?  Reliance on mobile vs. brand advertising?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-107" charset="-128"/>
                          <a:cs typeface="Calibri"/>
                        </a:rPr>
                        <a:t>What are your ROI goals on ad spend?  What’s actual?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Calibri"/>
                        <a:ea typeface="ＭＳ Ｐゴシック" pitchFamily="-107" charset="-128"/>
                        <a:cs typeface="Calibri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9F"/>
                    </a:solidFill>
                  </a:tcPr>
                </a:tc>
              </a:tr>
              <a:tr h="977625">
                <a:tc>
                  <a:txBody>
                    <a:bodyPr/>
                    <a:lstStyle>
                      <a:lvl1pPr marL="169863" indent="-169863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Font typeface="Wingdings" pitchFamily="2" charset="2"/>
                        <a:defRPr sz="14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69863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Personal CBI Analysis: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target local consumers?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build your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-101" charset="-128"/>
                          <a:cs typeface="Calibri"/>
                        </a:rPr>
                        <a:t> image of being a neighborhood restaurant to consumers who are near your locations?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interact with your customers better at a local level?  Google and Facebook algorithms rate this very highly.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outrank the competition when they are looking for something to eat or drink? 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stay ahead of the competition in garnering local consumer loyalty?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Calibri"/>
                        <a:ea typeface="ＭＳ Ｐゴシック" pitchFamily="34" charset="-128"/>
                        <a:cs typeface="Calibri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9F"/>
                    </a:solidFill>
                  </a:tcPr>
                </a:tc>
              </a:tr>
              <a:tr h="616687">
                <a:tc>
                  <a:txBody>
                    <a:bodyPr/>
                    <a:lstStyle>
                      <a:lvl1pPr marL="381000" indent="-381000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685800" indent="-228600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Font typeface="Wingdings" pitchFamily="2" charset="2"/>
                        <a:defRPr sz="14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381000" marR="0" lvl="0" indent="-3810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Buyer’s Choice Questions:</a:t>
                      </a:r>
                    </a:p>
                    <a:p>
                      <a:pPr marL="381000" marR="0" lvl="0" indent="-3810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The top three difficulties we are hearing from other digital advertising executives are:</a:t>
                      </a:r>
                    </a:p>
                    <a:p>
                      <a:pPr marL="336550" marR="0" lvl="0" indent="-165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8" charset="-128"/>
                          <a:cs typeface="Calibri"/>
                        </a:rPr>
                        <a:t>Difficulty allocating scarce advertising resources </a:t>
                      </a:r>
                    </a:p>
                    <a:p>
                      <a:pPr marL="336550" marR="0" lvl="0" indent="-165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8" charset="-128"/>
                          <a:cs typeface="Calibri"/>
                        </a:rPr>
                        <a:t>The confusing array of platform services available to help you get to mobile customers</a:t>
                      </a:r>
                    </a:p>
                    <a:p>
                      <a:pPr marL="336550" marR="0" lvl="0" indent="-165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8" charset="-128"/>
                          <a:cs typeface="Calibri"/>
                        </a:rPr>
                        <a:t>Inability to work with store managers/franchisees to attract customers?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Are you facing any of these issues?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Calibri"/>
                        <a:ea typeface="ＭＳ Ｐゴシック" pitchFamily="34" charset="-128"/>
                        <a:cs typeface="Calibri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9F"/>
                    </a:solidFill>
                  </a:tcPr>
                </a:tc>
              </a:tr>
              <a:tr h="616687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Measure CBI and Transition to Discovery:</a:t>
                      </a:r>
                    </a:p>
                    <a:p>
                      <a:pPr marL="344488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What is the impact on your business because of [CBI]?</a:t>
                      </a:r>
                    </a:p>
                    <a:p>
                      <a:pPr marL="344488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Why are you experiencing the issue of [CBI]?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9F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2323" y="-76"/>
            <a:ext cx="7886700" cy="850189"/>
          </a:xfrm>
        </p:spPr>
        <p:txBody>
          <a:bodyPr/>
          <a:lstStyle/>
          <a:p>
            <a:r>
              <a:rPr lang="en-US" dirty="0" smtClean="0"/>
              <a:t>Identify Critical Business Issue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50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4" charset="-128"/>
                <a:cs typeface="ＭＳ Ｐゴシック" pitchFamily="-104" charset="-128"/>
              </a:rPr>
              <a:t>Solution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Evolution: Discovery</a:t>
            </a:r>
            <a:endParaRPr lang="en-US" sz="2000" dirty="0"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042479" name="Group 4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7265006"/>
              </p:ext>
            </p:extLst>
          </p:nvPr>
        </p:nvGraphicFramePr>
        <p:xfrm>
          <a:off x="3908096" y="3089615"/>
          <a:ext cx="5102225" cy="1609726"/>
        </p:xfrm>
        <a:graphic>
          <a:graphicData uri="http://schemas.openxmlformats.org/drawingml/2006/table">
            <a:tbl>
              <a:tblPr/>
              <a:tblGrid>
                <a:gridCol w="2557463"/>
                <a:gridCol w="2544762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Cause 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Capability 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Cause 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Capability 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Cause 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Capability 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1145" name="AutoShape 10"/>
          <p:cNvSpPr>
            <a:spLocks/>
          </p:cNvSpPr>
          <p:nvPr/>
        </p:nvSpPr>
        <p:spPr bwMode="auto">
          <a:xfrm>
            <a:off x="3175162" y="2930127"/>
            <a:ext cx="625475" cy="1947462"/>
          </a:xfrm>
          <a:prstGeom prst="leftBrace">
            <a:avLst>
              <a:gd name="adj1" fmla="val 69721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>
              <a:solidFill>
                <a:srgbClr val="800000"/>
              </a:solidFill>
            </a:endParaRPr>
          </a:p>
        </p:txBody>
      </p:sp>
      <p:sp>
        <p:nvSpPr>
          <p:cNvPr id="91162" name="Line 38"/>
          <p:cNvSpPr>
            <a:spLocks noChangeShapeType="1"/>
          </p:cNvSpPr>
          <p:nvPr/>
        </p:nvSpPr>
        <p:spPr bwMode="auto">
          <a:xfrm rot="16200000" flipH="1">
            <a:off x="6429149" y="3580000"/>
            <a:ext cx="0" cy="668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63" name="Line 41"/>
          <p:cNvSpPr>
            <a:spLocks noChangeShapeType="1"/>
          </p:cNvSpPr>
          <p:nvPr/>
        </p:nvSpPr>
        <p:spPr bwMode="auto">
          <a:xfrm rot="16200000" flipH="1">
            <a:off x="6457668" y="4125191"/>
            <a:ext cx="0" cy="668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64" name="Line 48"/>
          <p:cNvSpPr>
            <a:spLocks noChangeShapeType="1"/>
          </p:cNvSpPr>
          <p:nvPr/>
        </p:nvSpPr>
        <p:spPr bwMode="auto">
          <a:xfrm rot="16200000" flipH="1">
            <a:off x="6452961" y="3079938"/>
            <a:ext cx="0" cy="668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06278" y="1607805"/>
            <a:ext cx="2286000" cy="990600"/>
          </a:xfrm>
          <a:prstGeom prst="rect">
            <a:avLst/>
          </a:prstGeom>
          <a:solidFill>
            <a:srgbClr val="F1F39F"/>
          </a:solidFill>
          <a:ln w="19050">
            <a:solidFill>
              <a:srgbClr val="315305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endParaRPr lang="en-US" sz="2000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06278" y="1767778"/>
            <a:ext cx="2286000" cy="65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333E48"/>
                </a:solidFill>
              </a:rPr>
              <a:t>Identify </a:t>
            </a:r>
            <a:r>
              <a:rPr lang="en-US" sz="2000" dirty="0" smtClean="0">
                <a:solidFill>
                  <a:srgbClr val="333E48"/>
                </a:solidFill>
              </a:rPr>
              <a:t>Critical Business Issue</a:t>
            </a:r>
            <a:endParaRPr lang="en-US" sz="2000" dirty="0">
              <a:solidFill>
                <a:srgbClr val="333E48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739741" y="2750805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06278" y="3360405"/>
            <a:ext cx="2286000" cy="990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315305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/>
          <a:p>
            <a:pPr marL="400050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Discovery</a:t>
            </a:r>
            <a:endParaRPr lang="en-US" sz="2000" dirty="0">
              <a:latin typeface="+mj-lt"/>
            </a:endParaRPr>
          </a:p>
          <a:p>
            <a:pPr marL="687388" indent="-115888"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latin typeface="+mj-lt"/>
              </a:rPr>
              <a:t>Causes</a:t>
            </a:r>
          </a:p>
          <a:p>
            <a:pPr marL="687388" indent="-115888"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latin typeface="+mj-lt"/>
              </a:rPr>
              <a:t>Capabilities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739741" y="4503405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06278" y="5113005"/>
            <a:ext cx="2286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15305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/>
          <a:p>
            <a:pPr marL="114300">
              <a:lnSpc>
                <a:spcPct val="110000"/>
              </a:lnSpc>
              <a:defRPr/>
            </a:pPr>
            <a:r>
              <a:rPr lang="en-US" sz="2000" dirty="0">
                <a:latin typeface="+mj-lt"/>
                <a:ea typeface="ＭＳ Ｐゴシック" pitchFamily="-109" charset="-128"/>
                <a:cs typeface="ＭＳ Ｐゴシック" pitchFamily="-109" charset="-128"/>
              </a:rPr>
              <a:t>Confirmation</a:t>
            </a:r>
          </a:p>
          <a:p>
            <a:pPr marL="341313" indent="-11430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 smtClean="0">
                <a:latin typeface="+mj-lt"/>
                <a:ea typeface="ＭＳ Ｐゴシック" pitchFamily="-109" charset="-128"/>
                <a:cs typeface="ＭＳ Ｐゴシック" pitchFamily="-109" charset="-128"/>
              </a:rPr>
              <a:t>CBI &amp; Causes</a:t>
            </a:r>
            <a:endParaRPr lang="en-US" sz="1600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  <a:p>
            <a:pPr marL="341313" indent="-11430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 smtClean="0">
                <a:latin typeface="+mj-lt"/>
                <a:ea typeface="ＭＳ Ｐゴシック" pitchFamily="-109" charset="-128"/>
                <a:cs typeface="ＭＳ Ｐゴシック" pitchFamily="-109" charset="-128"/>
              </a:rPr>
              <a:t>Capabilities &amp; Value</a:t>
            </a:r>
            <a:endParaRPr lang="en-US" sz="1600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18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51" cy="1325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Selling Tenet: Diagnose Before You Prescribe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3595" y="1600200"/>
            <a:ext cx="8229600" cy="4525963"/>
          </a:xfrm>
        </p:spPr>
        <p:txBody>
          <a:bodyPr/>
          <a:lstStyle/>
          <a:p>
            <a:pPr marL="230188" indent="-225425" defTabSz="854075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Like a doctor talking to a patient</a:t>
            </a:r>
          </a:p>
          <a:p>
            <a:pPr marL="230188" indent="-225425" defTabSz="854075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Ask intelligent questions to better understand the reasons for the problem</a:t>
            </a:r>
          </a:p>
          <a:p>
            <a:pPr marL="230188" indent="-225425" defTabSz="854075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Seller:</a:t>
            </a:r>
          </a:p>
          <a:p>
            <a:pPr marL="801688" lvl="1" indent="-344488">
              <a:lnSpc>
                <a:spcPct val="110000"/>
              </a:lnSpc>
              <a:spcBef>
                <a:spcPts val="1200"/>
              </a:spcBef>
              <a:buFont typeface="Courier New"/>
              <a:buChar char="o"/>
            </a:pPr>
            <a:r>
              <a:rPr lang="en-US" dirty="0" smtClean="0"/>
              <a:t>Better understands the problem</a:t>
            </a:r>
          </a:p>
          <a:p>
            <a:pPr marL="801688" lvl="1" indent="-344488">
              <a:lnSpc>
                <a:spcPct val="110000"/>
              </a:lnSpc>
              <a:spcBef>
                <a:spcPts val="1200"/>
              </a:spcBef>
              <a:buFont typeface="Courier New"/>
              <a:buChar char="o"/>
            </a:pPr>
            <a:r>
              <a:rPr lang="en-US" dirty="0" smtClean="0"/>
              <a:t>Better understands the capabilities needed</a:t>
            </a:r>
          </a:p>
          <a:p>
            <a:pPr marL="230188" indent="-225425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Buyer</a:t>
            </a:r>
          </a:p>
          <a:p>
            <a:pPr marL="801688" lvl="1" indent="-344488">
              <a:lnSpc>
                <a:spcPct val="110000"/>
              </a:lnSpc>
              <a:spcBef>
                <a:spcPts val="1200"/>
              </a:spcBef>
              <a:buFont typeface="Courier New"/>
              <a:buChar char="o"/>
            </a:pPr>
            <a:r>
              <a:rPr lang="en-US" dirty="0" smtClean="0"/>
              <a:t>Builds trust in the seller</a:t>
            </a:r>
            <a:endParaRPr lang="en-US" dirty="0"/>
          </a:p>
          <a:p>
            <a:pPr marL="801688" lvl="1" indent="-344488">
              <a:lnSpc>
                <a:spcPct val="110000"/>
              </a:lnSpc>
              <a:spcBef>
                <a:spcPts val="1200"/>
              </a:spcBef>
              <a:buFont typeface="Courier New"/>
              <a:buChar char="o"/>
            </a:pPr>
            <a:r>
              <a:rPr lang="en-US" dirty="0"/>
              <a:t>Better understands the capabilities needed</a:t>
            </a:r>
          </a:p>
          <a:p>
            <a:pPr marL="914400" indent="-4572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endParaRPr lang="en-US" sz="2800" dirty="0" smtClean="0"/>
          </a:p>
          <a:p>
            <a:pPr marL="1598613" lvl="1" indent="-4572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endParaRPr lang="en-US" sz="2400" dirty="0" smtClean="0"/>
          </a:p>
          <a:p>
            <a:pPr marL="0" indent="0">
              <a:lnSpc>
                <a:spcPct val="110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8" indent="-115888">
              <a:lnSpc>
                <a:spcPct val="110000"/>
              </a:lnSpc>
              <a:spcBef>
                <a:spcPts val="720"/>
              </a:spcBef>
              <a:buNone/>
            </a:pPr>
            <a:r>
              <a:rPr lang="en-US" sz="3200" dirty="0" smtClean="0"/>
              <a:t>“We never ask a question that we don’t already know the answer to!”</a:t>
            </a:r>
          </a:p>
          <a:p>
            <a:pPr marL="114300" indent="0" algn="r">
              <a:lnSpc>
                <a:spcPct val="110000"/>
              </a:lnSpc>
              <a:spcBef>
                <a:spcPts val="720"/>
              </a:spcBef>
              <a:buNone/>
            </a:pPr>
            <a:r>
              <a:rPr lang="en-US" sz="3200" dirty="0" smtClean="0"/>
              <a:t>- </a:t>
            </a:r>
            <a:r>
              <a:rPr lang="en-US" dirty="0" smtClean="0"/>
              <a:t>Dewey, </a:t>
            </a:r>
            <a:r>
              <a:rPr lang="en-US" dirty="0" err="1" smtClean="0"/>
              <a:t>Cheatem</a:t>
            </a:r>
            <a:r>
              <a:rPr lang="en-US" dirty="0" smtClean="0"/>
              <a:t>, and Howe Law Firm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39618" y="4233855"/>
            <a:ext cx="2288607" cy="6905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Cause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459018" y="4221155"/>
            <a:ext cx="2288607" cy="6905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Capability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329218" y="4221155"/>
            <a:ext cx="2288607" cy="6905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1187408"/>
              <a:satOff val="40000"/>
              <a:lumOff val="-24509"/>
              <a:alphaOff val="0"/>
            </a:schemeClr>
          </a:fillRef>
          <a:effectRef idx="2">
            <a:schemeClr val="accent5">
              <a:hueOff val="-11187408"/>
              <a:satOff val="40000"/>
              <a:lumOff val="-24509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Feature</a:t>
            </a:r>
            <a:endParaRPr lang="en-US" sz="2400" dirty="0"/>
          </a:p>
        </p:txBody>
      </p:sp>
      <p:sp>
        <p:nvSpPr>
          <p:cNvPr id="8" name="Curved Up Arrow 7"/>
          <p:cNvSpPr/>
          <p:nvPr/>
        </p:nvSpPr>
        <p:spPr bwMode="auto">
          <a:xfrm>
            <a:off x="1765300" y="5122925"/>
            <a:ext cx="2743200" cy="850900"/>
          </a:xfrm>
          <a:prstGeom prst="curvedUpArrow">
            <a:avLst/>
          </a:prstGeom>
          <a:solidFill>
            <a:srgbClr val="F1F3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Curved Up Arrow 8"/>
          <p:cNvSpPr/>
          <p:nvPr/>
        </p:nvSpPr>
        <p:spPr bwMode="auto">
          <a:xfrm>
            <a:off x="5092700" y="5161025"/>
            <a:ext cx="2743200" cy="850900"/>
          </a:xfrm>
          <a:prstGeom prst="curvedUpArrow">
            <a:avLst/>
          </a:prstGeom>
          <a:solidFill>
            <a:srgbClr val="F1F3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4326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Capability Statements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Event </a:t>
            </a: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- Target - Action (ETA)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82993"/>
              </p:ext>
            </p:extLst>
          </p:nvPr>
        </p:nvGraphicFramePr>
        <p:xfrm>
          <a:off x="83087" y="3447860"/>
          <a:ext cx="8973376" cy="341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251"/>
                <a:gridCol w="3625326"/>
                <a:gridCol w="4434799"/>
              </a:tblGrid>
              <a:tr h="451459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How would the Head of Digital Marketing want to function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tomorrow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5FF"/>
                    </a:solidFill>
                  </a:tcPr>
                </a:tc>
              </a:tr>
              <a:tr h="8951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Event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A realistic situation, event, or plausible emergency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 that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would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 occur today and result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in the “cause”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When developing an ad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298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Target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Someone in the buyer’s organization who would take action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2" charset="-128"/>
                          <a:cs typeface="Calibri"/>
                        </a:rPr>
                        <a:t>You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603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Action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What action should they take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 or how would they want to operate tomorrow 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Be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as specific and ‘visual’ as possible.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Were able to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leverage the digital presence of each of your stores so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when a mobile customer does a search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to select a restaurant, they would see 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ad that looks like it came directly from the store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nearest to them, and could include locally relevant information such as the store’s address, phone number, and even content generated by other consumers?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138" name="AutoShape 20"/>
          <p:cNvSpPr>
            <a:spLocks noChangeArrowheads="1"/>
          </p:cNvSpPr>
          <p:nvPr/>
        </p:nvSpPr>
        <p:spPr bwMode="auto">
          <a:xfrm>
            <a:off x="365332" y="2079522"/>
            <a:ext cx="485407" cy="1383022"/>
          </a:xfrm>
          <a:prstGeom prst="curvedRightArrow">
            <a:avLst>
              <a:gd name="adj1" fmla="val 33690"/>
              <a:gd name="adj2" fmla="val 77323"/>
              <a:gd name="adj3" fmla="val 42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90022"/>
              </p:ext>
            </p:extLst>
          </p:nvPr>
        </p:nvGraphicFramePr>
        <p:xfrm>
          <a:off x="4609452" y="3892661"/>
          <a:ext cx="4434799" cy="288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799"/>
              </a:tblGrid>
              <a:tr h="907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D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D"/>
                    </a:solidFill>
                  </a:tcPr>
                </a:tc>
              </a:tr>
              <a:tr h="13314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90270"/>
              </p:ext>
            </p:extLst>
          </p:nvPr>
        </p:nvGraphicFramePr>
        <p:xfrm>
          <a:off x="986271" y="3885719"/>
          <a:ext cx="3632619" cy="296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619"/>
              </a:tblGrid>
              <a:tr h="924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CD"/>
                    </a:solidFill>
                  </a:tcPr>
                </a:tc>
              </a:tr>
              <a:tr h="6223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CD"/>
                    </a:solidFill>
                  </a:tcPr>
                </a:tc>
              </a:tr>
              <a:tr h="14147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CD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010467" y="1561129"/>
            <a:ext cx="7958832" cy="1631216"/>
          </a:xfrm>
          <a:prstGeom prst="rect">
            <a:avLst/>
          </a:prstGeom>
          <a:solidFill>
            <a:srgbClr val="F1F3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91440" bIns="91440">
            <a:prstTxWarp prst="textNoShape">
              <a:avLst/>
            </a:prstTxWarp>
            <a:spAutoFit/>
          </a:bodyPr>
          <a:lstStyle/>
          <a:p>
            <a:pPr marL="915988" indent="-915988">
              <a:spcAft>
                <a:spcPts val="1800"/>
              </a:spcAft>
            </a:pPr>
            <a:r>
              <a:rPr lang="en-US" sz="1600" b="0" dirty="0" smtClean="0">
                <a:solidFill>
                  <a:srgbClr val="0F1D3A"/>
                </a:solidFill>
                <a:latin typeface="+mj-lt"/>
              </a:rPr>
              <a:t>Functional Role:</a:t>
            </a:r>
            <a:r>
              <a:rPr lang="en-US" sz="1600" dirty="0">
                <a:solidFill>
                  <a:srgbClr val="0F1D3A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F1D3A"/>
                </a:solidFill>
                <a:latin typeface="+mj-lt"/>
              </a:rPr>
              <a:t> </a:t>
            </a:r>
            <a:r>
              <a:rPr lang="en-US" sz="1600" b="0" dirty="0" smtClean="0">
                <a:solidFill>
                  <a:srgbClr val="000033"/>
                </a:solidFill>
                <a:latin typeface="+mj-lt"/>
              </a:rPr>
              <a:t>Head of Digital Marketing</a:t>
            </a:r>
            <a:endParaRPr lang="en-US" sz="1600" b="0" dirty="0" smtClean="0">
              <a:solidFill>
                <a:srgbClr val="0F1D3A"/>
              </a:solidFill>
              <a:latin typeface="+mj-lt"/>
            </a:endParaRPr>
          </a:p>
          <a:p>
            <a:pPr marL="515938" indent="-515938">
              <a:spcAft>
                <a:spcPts val="1800"/>
              </a:spcAft>
            </a:pPr>
            <a:r>
              <a:rPr lang="en-US" sz="1600" b="0" dirty="0" smtClean="0">
                <a:solidFill>
                  <a:srgbClr val="0F1D3A"/>
                </a:solidFill>
                <a:latin typeface="+mj-lt"/>
              </a:rPr>
              <a:t>CBI:	</a:t>
            </a:r>
            <a:r>
              <a:rPr lang="en-GB" sz="1600" dirty="0">
                <a:solidFill>
                  <a:srgbClr val="000033"/>
                </a:solidFill>
                <a:latin typeface="+mj-lt"/>
                <a:ea typeface="ＭＳ Ｐゴシック" pitchFamily="-108" charset="-128"/>
                <a:cs typeface="Calibri"/>
              </a:rPr>
              <a:t>Unable to increase same store revenues</a:t>
            </a:r>
            <a:endParaRPr lang="en-US" sz="1600" dirty="0" smtClean="0">
              <a:solidFill>
                <a:srgbClr val="0F1D3A"/>
              </a:solidFill>
              <a:latin typeface="+mj-lt"/>
            </a:endParaRPr>
          </a:p>
          <a:p>
            <a:pPr marL="911225" indent="-911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0" dirty="0" smtClean="0">
                <a:solidFill>
                  <a:srgbClr val="0F1D3A"/>
                </a:solidFill>
                <a:latin typeface="+mj-lt"/>
              </a:rPr>
              <a:t>Cause </a:t>
            </a:r>
            <a:r>
              <a:rPr lang="en-US" sz="1600" b="0" dirty="0">
                <a:solidFill>
                  <a:srgbClr val="0F1D3A"/>
                </a:solidFill>
                <a:latin typeface="+mj-lt"/>
              </a:rPr>
              <a:t>1: </a:t>
            </a:r>
            <a:r>
              <a:rPr lang="en-US" sz="1600" b="0" dirty="0" smtClean="0">
                <a:solidFill>
                  <a:srgbClr val="0F1D3A"/>
                </a:solidFill>
                <a:latin typeface="+mj-lt"/>
              </a:rPr>
              <a:t>	</a:t>
            </a:r>
            <a:r>
              <a:rPr lang="en-US" sz="1600" dirty="0">
                <a:cs typeface="Calibri"/>
              </a:rPr>
              <a:t>Today’s ads reflect your brand page and don</a:t>
            </a:r>
            <a:r>
              <a:rPr lang="mr-IN" sz="1600" dirty="0">
                <a:cs typeface="Calibri"/>
              </a:rPr>
              <a:t>’</a:t>
            </a:r>
            <a:r>
              <a:rPr lang="en-US" sz="1600" dirty="0">
                <a:cs typeface="Calibri"/>
              </a:rPr>
              <a:t>t impact the mobile consumer enough when they’re making dining </a:t>
            </a:r>
            <a:r>
              <a:rPr lang="en-US" sz="1600" dirty="0" smtClean="0">
                <a:cs typeface="Calibri"/>
              </a:rPr>
              <a:t>decisions</a:t>
            </a:r>
            <a:endParaRPr lang="en-US" altLang="en-US" sz="1600" dirty="0">
              <a:ea typeface="MS PGothic" pitchFamily="34" charset="-128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2215" y="6305551"/>
            <a:ext cx="2057400" cy="365125"/>
          </a:xfrm>
        </p:spPr>
        <p:txBody>
          <a:bodyPr/>
          <a:lstStyle/>
          <a:p>
            <a:fld id="{A4954176-F7B4-9940-B292-073F662A326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324" y="3412373"/>
            <a:ext cx="9168752" cy="342487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4326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Capability Statements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Event </a:t>
            </a: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- Target - Action (ETA)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12191"/>
              </p:ext>
            </p:extLst>
          </p:nvPr>
        </p:nvGraphicFramePr>
        <p:xfrm>
          <a:off x="83087" y="3447860"/>
          <a:ext cx="8973376" cy="341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251"/>
                <a:gridCol w="3625326"/>
                <a:gridCol w="4434799"/>
              </a:tblGrid>
              <a:tr h="451459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How would the Head of Digital Marketing want to function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tomorrow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5FF"/>
                    </a:solidFill>
                  </a:tcPr>
                </a:tc>
              </a:tr>
              <a:tr h="8951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Event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A realistic situation, event, or plausible emergency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 that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would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 occur today and result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in the “cause”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When developing an ad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298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Target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Someone in the buyer’s organization who would take action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2" charset="-128"/>
                          <a:cs typeface="Calibri"/>
                        </a:rPr>
                        <a:t>You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603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Action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What action should they take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 or how would they want to operate tomorrow 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Be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cs typeface="Calibri"/>
                        </a:rPr>
                        <a:t>as specific and ‘visual’ as possible.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Were able to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leverage the digital presence of each of your stores so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when a mobile customer does a search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to select a restaurant, they would see 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ad that looks like it came directly from the store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nearest to them, and could include locally relevant information such as the store’s address, phone number, and even content generated by other consumers?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138" name="AutoShape 20"/>
          <p:cNvSpPr>
            <a:spLocks noChangeArrowheads="1"/>
          </p:cNvSpPr>
          <p:nvPr/>
        </p:nvSpPr>
        <p:spPr bwMode="auto">
          <a:xfrm>
            <a:off x="365332" y="2079522"/>
            <a:ext cx="485407" cy="1383022"/>
          </a:xfrm>
          <a:prstGeom prst="curvedRightArrow">
            <a:avLst>
              <a:gd name="adj1" fmla="val 33690"/>
              <a:gd name="adj2" fmla="val 77323"/>
              <a:gd name="adj3" fmla="val 42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010467" y="1561129"/>
            <a:ext cx="7958832" cy="1631216"/>
          </a:xfrm>
          <a:prstGeom prst="rect">
            <a:avLst/>
          </a:prstGeom>
          <a:solidFill>
            <a:srgbClr val="F1F3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91440" bIns="91440">
            <a:prstTxWarp prst="textNoShape">
              <a:avLst/>
            </a:prstTxWarp>
            <a:spAutoFit/>
          </a:bodyPr>
          <a:lstStyle/>
          <a:p>
            <a:pPr marL="915988" indent="-915988">
              <a:spcAft>
                <a:spcPts val="1800"/>
              </a:spcAft>
            </a:pPr>
            <a:r>
              <a:rPr lang="en-US" sz="1600" b="0" dirty="0" smtClean="0">
                <a:solidFill>
                  <a:srgbClr val="0F1D3A"/>
                </a:solidFill>
                <a:latin typeface="+mj-lt"/>
              </a:rPr>
              <a:t>Functional Role:</a:t>
            </a:r>
            <a:r>
              <a:rPr lang="en-US" sz="1600" dirty="0">
                <a:solidFill>
                  <a:srgbClr val="0F1D3A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F1D3A"/>
                </a:solidFill>
                <a:latin typeface="+mj-lt"/>
              </a:rPr>
              <a:t> </a:t>
            </a:r>
            <a:r>
              <a:rPr lang="en-US" sz="1600" b="0" dirty="0" smtClean="0">
                <a:solidFill>
                  <a:srgbClr val="000033"/>
                </a:solidFill>
                <a:latin typeface="+mj-lt"/>
              </a:rPr>
              <a:t>Head of Digital Marketing</a:t>
            </a:r>
            <a:endParaRPr lang="en-US" sz="1600" b="0" dirty="0" smtClean="0">
              <a:solidFill>
                <a:srgbClr val="0F1D3A"/>
              </a:solidFill>
              <a:latin typeface="+mj-lt"/>
            </a:endParaRPr>
          </a:p>
          <a:p>
            <a:pPr marL="515938" indent="-515938">
              <a:spcAft>
                <a:spcPts val="1800"/>
              </a:spcAft>
            </a:pPr>
            <a:r>
              <a:rPr lang="en-US" sz="1600" b="0" dirty="0" smtClean="0">
                <a:solidFill>
                  <a:srgbClr val="0F1D3A"/>
                </a:solidFill>
                <a:latin typeface="+mj-lt"/>
              </a:rPr>
              <a:t>CBI:	</a:t>
            </a:r>
            <a:r>
              <a:rPr lang="en-GB" sz="1600" dirty="0">
                <a:solidFill>
                  <a:srgbClr val="000033"/>
                </a:solidFill>
                <a:latin typeface="+mj-lt"/>
                <a:ea typeface="ＭＳ Ｐゴシック" pitchFamily="-108" charset="-128"/>
                <a:cs typeface="Calibri"/>
              </a:rPr>
              <a:t>Unable to increase same store revenues</a:t>
            </a:r>
            <a:endParaRPr lang="en-US" sz="1600" dirty="0" smtClean="0">
              <a:solidFill>
                <a:srgbClr val="0F1D3A"/>
              </a:solidFill>
              <a:latin typeface="+mj-lt"/>
            </a:endParaRPr>
          </a:p>
          <a:p>
            <a:pPr marL="911225" indent="-911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0" dirty="0" smtClean="0">
                <a:solidFill>
                  <a:srgbClr val="0F1D3A"/>
                </a:solidFill>
                <a:latin typeface="+mj-lt"/>
              </a:rPr>
              <a:t>Cause </a:t>
            </a:r>
            <a:r>
              <a:rPr lang="en-US" sz="1600" b="0" dirty="0">
                <a:solidFill>
                  <a:srgbClr val="0F1D3A"/>
                </a:solidFill>
                <a:latin typeface="+mj-lt"/>
              </a:rPr>
              <a:t>1: </a:t>
            </a:r>
            <a:r>
              <a:rPr lang="en-US" sz="1600" b="0" dirty="0" smtClean="0">
                <a:solidFill>
                  <a:srgbClr val="0F1D3A"/>
                </a:solidFill>
                <a:latin typeface="+mj-lt"/>
              </a:rPr>
              <a:t>	</a:t>
            </a:r>
            <a:r>
              <a:rPr lang="en-US" sz="1600" dirty="0">
                <a:cs typeface="Calibri"/>
              </a:rPr>
              <a:t>Today’s ads reflect your brand page and don</a:t>
            </a:r>
            <a:r>
              <a:rPr lang="mr-IN" sz="1600" dirty="0">
                <a:cs typeface="Calibri"/>
              </a:rPr>
              <a:t>’</a:t>
            </a:r>
            <a:r>
              <a:rPr lang="en-US" sz="1600" dirty="0">
                <a:cs typeface="Calibri"/>
              </a:rPr>
              <a:t>t impact the mobile consumer enough when they’re making dining </a:t>
            </a:r>
            <a:r>
              <a:rPr lang="en-US" sz="1600" dirty="0" smtClean="0">
                <a:cs typeface="Calibri"/>
              </a:rPr>
              <a:t>decisions</a:t>
            </a:r>
            <a:endParaRPr lang="en-US" altLang="en-US" sz="1600" dirty="0">
              <a:ea typeface="MS PGothic" pitchFamily="34" charset="-128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2215" y="6305551"/>
            <a:ext cx="2057400" cy="365125"/>
          </a:xfrm>
        </p:spPr>
        <p:txBody>
          <a:bodyPr/>
          <a:lstStyle/>
          <a:p>
            <a:fld id="{A4954176-F7B4-9940-B292-073F662A326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5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59421" y="2605157"/>
            <a:ext cx="4974137" cy="56193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Adventace Methods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™, Our Holistic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Methodology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4999" y="5117699"/>
            <a:ext cx="4974137" cy="56193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Best Selling Book</a:t>
            </a:r>
            <a:r>
              <a:rPr lang="en-US" sz="2000" b="0" kern="0" dirty="0" smtClean="0">
                <a:solidFill>
                  <a:srgbClr val="000033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2000" b="0" i="1" kern="0" dirty="0" smtClean="0">
                <a:solidFill>
                  <a:srgbClr val="000033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Create the High Performance Sales Environment™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3" name="Picture 2" descr="AdventaceSMS_1280x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32" y="3746976"/>
            <a:ext cx="3305555" cy="185937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55731" y="2169711"/>
            <a:ext cx="3824651" cy="3560131"/>
            <a:chOff x="236280" y="348522"/>
            <a:chExt cx="4844508" cy="4353571"/>
          </a:xfrm>
        </p:grpSpPr>
        <p:pic>
          <p:nvPicPr>
            <p:cNvPr id="29" name="Pyramid.jpg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16302" t="11333" r="12477" b="12294"/>
            <a:stretch/>
          </p:blipFill>
          <p:spPr>
            <a:xfrm>
              <a:off x="236280" y="348522"/>
              <a:ext cx="4666513" cy="435357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0" name="Shape 182"/>
            <p:cNvSpPr/>
            <p:nvPr/>
          </p:nvSpPr>
          <p:spPr>
            <a:xfrm rot="21240000">
              <a:off x="1964895" y="3749376"/>
              <a:ext cx="1989043" cy="41334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5225" tIns="15225" rIns="15225" bIns="15225" numCol="1" anchor="ctr">
              <a:spAutoFit/>
            </a:bodyPr>
            <a:lstStyle>
              <a:lvl1pPr>
                <a:defRPr sz="26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Sales People</a:t>
              </a:r>
            </a:p>
          </p:txBody>
        </p:sp>
        <p:sp>
          <p:nvSpPr>
            <p:cNvPr id="31" name="Shape 183"/>
            <p:cNvSpPr/>
            <p:nvPr/>
          </p:nvSpPr>
          <p:spPr>
            <a:xfrm rot="21360000">
              <a:off x="1645920" y="2800528"/>
              <a:ext cx="2386494" cy="41397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5225" tIns="15225" rIns="15225" bIns="15225" numCol="1" anchor="ctr">
              <a:spAutoFit/>
            </a:bodyPr>
            <a:lstStyle>
              <a:lvl1pPr>
                <a:defRPr sz="21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rPr sz="2000" dirty="0"/>
                <a:t>Sales Managers</a:t>
              </a:r>
            </a:p>
          </p:txBody>
        </p:sp>
        <p:sp>
          <p:nvSpPr>
            <p:cNvPr id="32" name="Shape 184"/>
            <p:cNvSpPr/>
            <p:nvPr/>
          </p:nvSpPr>
          <p:spPr>
            <a:xfrm rot="21420000">
              <a:off x="1872785" y="1889141"/>
              <a:ext cx="1608514" cy="5410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5225" tIns="15225" rIns="15225" bIns="15225" numCol="1" anchor="ctr">
              <a:spAutoFit/>
            </a:bodyPr>
            <a:lstStyle/>
            <a:p>
              <a:pPr algn="ctr">
                <a:spcBef>
                  <a:spcPts val="0"/>
                </a:spcBef>
                <a:defRPr sz="1500">
                  <a:latin typeface="+mn-lt"/>
                  <a:ea typeface="+mn-ea"/>
                  <a:cs typeface="+mn-cs"/>
                  <a:sym typeface="Arial"/>
                </a:defRPr>
              </a:pPr>
              <a:r>
                <a:rPr dirty="0"/>
                <a:t>Senior</a:t>
              </a:r>
            </a:p>
            <a:p>
              <a:pPr algn="ctr">
                <a:spcBef>
                  <a:spcPts val="0"/>
                </a:spcBef>
                <a:defRPr sz="1500">
                  <a:latin typeface="+mn-lt"/>
                  <a:ea typeface="+mn-ea"/>
                  <a:cs typeface="+mn-cs"/>
                  <a:sym typeface="Arial"/>
                </a:defRPr>
              </a:pPr>
              <a:r>
                <a:rPr dirty="0"/>
                <a:t>Sales Managers</a:t>
              </a:r>
            </a:p>
          </p:txBody>
        </p:sp>
        <p:sp>
          <p:nvSpPr>
            <p:cNvPr id="33" name="Shape 185"/>
            <p:cNvSpPr/>
            <p:nvPr/>
          </p:nvSpPr>
          <p:spPr>
            <a:xfrm rot="21540000">
              <a:off x="2185586" y="1007821"/>
              <a:ext cx="667397" cy="57484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5225" tIns="15225" rIns="15225" bIns="15225" numCol="1" anchor="ctr">
              <a:spAutoFit/>
            </a:bodyPr>
            <a:lstStyle/>
            <a:p>
              <a:pPr algn="ctr">
                <a:spcBef>
                  <a:spcPts val="0"/>
                </a:spcBef>
                <a:defRPr sz="1600">
                  <a:latin typeface="+mn-lt"/>
                  <a:ea typeface="+mn-ea"/>
                  <a:cs typeface="+mn-cs"/>
                  <a:sym typeface="Arial"/>
                </a:defRPr>
              </a:pPr>
              <a:r>
                <a:rPr dirty="0"/>
                <a:t>Sales</a:t>
              </a:r>
            </a:p>
            <a:p>
              <a:pPr algn="ctr">
                <a:spcBef>
                  <a:spcPts val="0"/>
                </a:spcBef>
                <a:defRPr sz="1600">
                  <a:latin typeface="+mn-lt"/>
                  <a:ea typeface="+mn-ea"/>
                  <a:cs typeface="+mn-cs"/>
                  <a:sym typeface="Arial"/>
                </a:defRPr>
              </a:pPr>
              <a:r>
                <a:rPr dirty="0"/>
                <a:t>Execs</a:t>
              </a:r>
            </a:p>
          </p:txBody>
        </p:sp>
        <p:grpSp>
          <p:nvGrpSpPr>
            <p:cNvPr id="34" name="Group 188"/>
            <p:cNvGrpSpPr/>
            <p:nvPr/>
          </p:nvGrpSpPr>
          <p:grpSpPr>
            <a:xfrm>
              <a:off x="785396" y="578801"/>
              <a:ext cx="1207858" cy="2693678"/>
              <a:chOff x="459693" y="-246533"/>
              <a:chExt cx="1207857" cy="2693676"/>
            </a:xfrm>
          </p:grpSpPr>
          <p:sp>
            <p:nvSpPr>
              <p:cNvPr id="38" name="Shape 186"/>
              <p:cNvSpPr/>
              <p:nvPr/>
            </p:nvSpPr>
            <p:spPr>
              <a:xfrm rot="18080747">
                <a:off x="-431143" y="1284555"/>
                <a:ext cx="2053424" cy="27175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5225" tIns="15225" rIns="15225" bIns="15225" numCol="1" anchor="ctr">
                <a:spAutoFit/>
              </a:bodyPr>
              <a:lstStyle>
                <a:lvl1pPr>
                  <a:defRPr sz="1600" b="1">
                    <a:solidFill>
                      <a:srgbClr val="941100"/>
                    </a:solidFill>
                  </a:defRPr>
                </a:lvl1pPr>
              </a:lstStyle>
              <a:p>
                <a:r>
                  <a:rPr dirty="0"/>
                  <a:t>Performance Metrics</a:t>
                </a:r>
              </a:p>
            </p:txBody>
          </p:sp>
          <p:sp>
            <p:nvSpPr>
              <p:cNvPr id="39" name="Shape 187"/>
              <p:cNvSpPr/>
              <p:nvPr/>
            </p:nvSpPr>
            <p:spPr>
              <a:xfrm rot="18180000">
                <a:off x="1344881" y="-158726"/>
                <a:ext cx="410475" cy="234862"/>
              </a:xfrm>
              <a:prstGeom prst="rightArrow">
                <a:avLst>
                  <a:gd name="adj1" fmla="val 32000"/>
                  <a:gd name="adj2" fmla="val 111855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3175" cap="flat">
                <a:noFill/>
                <a:miter lim="400000"/>
              </a:ln>
              <a:effectLst>
                <a:outerShdw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15225" tIns="15225" rIns="15225" bIns="15225" numCol="1" anchor="ctr">
                <a:noAutofit/>
              </a:bodyPr>
              <a:lstStyle/>
              <a:p>
                <a:pPr algn="ctr" defTabSz="584200">
                  <a:defRPr sz="1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35" name="Group 191"/>
            <p:cNvGrpSpPr/>
            <p:nvPr/>
          </p:nvGrpSpPr>
          <p:grpSpPr>
            <a:xfrm rot="6840000">
              <a:off x="2916759" y="793251"/>
              <a:ext cx="1381871" cy="2946187"/>
              <a:chOff x="360084" y="-236467"/>
              <a:chExt cx="1381870" cy="2946184"/>
            </a:xfrm>
          </p:grpSpPr>
          <p:sp>
            <p:nvSpPr>
              <p:cNvPr id="36" name="Shape 189"/>
              <p:cNvSpPr/>
              <p:nvPr/>
            </p:nvSpPr>
            <p:spPr>
              <a:xfrm rot="18275636">
                <a:off x="-632302" y="1445579"/>
                <a:ext cx="2256524" cy="27175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5225" tIns="15225" rIns="15225" bIns="15225" numCol="1" anchor="ctr">
                <a:spAutoFit/>
              </a:bodyPr>
              <a:lstStyle>
                <a:lvl1pPr>
                  <a:defRPr sz="1600" b="1">
                    <a:solidFill>
                      <a:srgbClr val="941100"/>
                    </a:solidFill>
                  </a:defRPr>
                </a:lvl1pPr>
              </a:lstStyle>
              <a:p>
                <a:r>
                  <a:rPr dirty="0"/>
                  <a:t>Proactive Management</a:t>
                </a:r>
              </a:p>
            </p:txBody>
          </p:sp>
          <p:sp>
            <p:nvSpPr>
              <p:cNvPr id="37" name="Shape 190"/>
              <p:cNvSpPr/>
              <p:nvPr/>
            </p:nvSpPr>
            <p:spPr>
              <a:xfrm rot="18180000">
                <a:off x="1419284" y="-148660"/>
                <a:ext cx="410478" cy="234863"/>
              </a:xfrm>
              <a:prstGeom prst="rightArrow">
                <a:avLst>
                  <a:gd name="adj1" fmla="val 32000"/>
                  <a:gd name="adj2" fmla="val 111855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3175" cap="flat">
                <a:noFill/>
                <a:miter lim="400000"/>
              </a:ln>
              <a:effectLst>
                <a:outerShdw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15225" tIns="15225" rIns="15225" bIns="15225" numCol="1" anchor="ctr">
                <a:noAutofit/>
              </a:bodyPr>
              <a:lstStyle/>
              <a:p>
                <a:pPr algn="ctr" defTabSz="584200">
                  <a:defRPr sz="1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</p:grpSp>
      <p:pic>
        <p:nvPicPr>
          <p:cNvPr id="4" name="Picture 3" descr="arrow up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 b="3096"/>
          <a:stretch/>
        </p:blipFill>
        <p:spPr>
          <a:xfrm>
            <a:off x="6000836" y="1816526"/>
            <a:ext cx="2527568" cy="1880685"/>
          </a:xfrm>
          <a:prstGeom prst="rect">
            <a:avLst/>
          </a:prstGeom>
          <a:ln w="12700" cmpd="sng">
            <a:solidFill>
              <a:srgbClr val="315305"/>
            </a:solidFill>
          </a:ln>
        </p:spPr>
      </p:pic>
      <p:grpSp>
        <p:nvGrpSpPr>
          <p:cNvPr id="2" name="Group 13"/>
          <p:cNvGrpSpPr/>
          <p:nvPr/>
        </p:nvGrpSpPr>
        <p:grpSpPr>
          <a:xfrm>
            <a:off x="5259543" y="787257"/>
            <a:ext cx="4095138" cy="5442509"/>
            <a:chOff x="5105400" y="1295400"/>
            <a:chExt cx="3962400" cy="5257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105400" y="1295400"/>
              <a:ext cx="3962400" cy="5257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Sales-Management-Book-Cov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8800" y="2743200"/>
              <a:ext cx="2667000" cy="3556000"/>
            </a:xfrm>
            <a:prstGeom prst="rect">
              <a:avLst/>
            </a:prstGeom>
          </p:spPr>
        </p:pic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ＭＳ Ｐゴシック" pitchFamily="-111" charset="-128"/>
              </a:rPr>
              <a:t>Introduction to Adventace®</a:t>
            </a:r>
            <a:endParaRPr lang="en-US" sz="3600" dirty="0">
              <a:cs typeface="ＭＳ Ｐゴシック" pitchFamily="-111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5293" y="1690688"/>
            <a:ext cx="5294313" cy="1087437"/>
          </a:xfrm>
        </p:spPr>
        <p:txBody>
          <a:bodyPr>
            <a:normAutofit/>
          </a:bodyPr>
          <a:lstStyle/>
          <a:p>
            <a:pPr marL="228600" indent="-228600" eaLnBrk="1" hangingPunct="1">
              <a:lnSpc>
                <a:spcPct val="11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dirty="0" smtClean="0">
                <a:ea typeface="ＭＳ Ｐゴシック" pitchFamily="-107" charset="-128"/>
                <a:cs typeface="ＭＳ Ｐゴシック" pitchFamily="-107" charset="-128"/>
              </a:rPr>
              <a:t>Objective: Help clients </a:t>
            </a:r>
            <a:r>
              <a:rPr lang="en-US" sz="2000" b="1" i="1" dirty="0" smtClean="0">
                <a:ea typeface="ＭＳ Ｐゴシック" pitchFamily="-107" charset="-128"/>
                <a:cs typeface="ＭＳ Ｐゴシック" pitchFamily="-107" charset="-128"/>
              </a:rPr>
              <a:t>Create the High Performance Sales Environment®</a:t>
            </a:r>
            <a:endParaRPr lang="en-US" sz="2000" b="1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59422" y="3576361"/>
            <a:ext cx="4871786" cy="901462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fontAlgn="base">
              <a:lnSpc>
                <a:spcPct val="11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000" i="1" kern="0" dirty="0" smtClean="0">
                <a:solidFill>
                  <a:srgbClr val="000033"/>
                </a:solidFill>
                <a:ea typeface="ＭＳ Ｐゴシック" pitchFamily="-107" charset="-128"/>
                <a:cs typeface="ＭＳ Ｐゴシック" pitchFamily="-107" charset="-128"/>
              </a:rPr>
              <a:t>Adventace SMS™</a:t>
            </a:r>
            <a:r>
              <a:rPr lang="en-US" sz="2000" kern="0" dirty="0" smtClean="0">
                <a:solidFill>
                  <a:srgbClr val="000033"/>
                </a:solidFill>
                <a:ea typeface="ＭＳ Ｐゴシック" pitchFamily="-107" charset="-128"/>
                <a:cs typeface="ＭＳ Ｐゴシック" pitchFamily="-107" charset="-128"/>
              </a:rPr>
              <a:t>, Our Salesforce app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/>
              <a:buChar char="o"/>
              <a:defRPr/>
            </a:pPr>
            <a:r>
              <a:rPr lang="en-US" sz="1600" kern="0" dirty="0">
                <a:solidFill>
                  <a:srgbClr val="000033"/>
                </a:solidFill>
                <a:ea typeface="ＭＳ Ｐゴシック" pitchFamily="-107" charset="-128"/>
                <a:cs typeface="ＭＳ Ｐゴシック" pitchFamily="-107" charset="-128"/>
              </a:rPr>
              <a:t>2015: Top 20 Upcoming Solution Provider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/>
              <a:buChar char="o"/>
              <a:defRPr/>
            </a:pPr>
            <a:r>
              <a:rPr lang="en-US" sz="1600" kern="0" dirty="0">
                <a:solidFill>
                  <a:srgbClr val="000033"/>
                </a:solidFill>
                <a:ea typeface="ＭＳ Ｐゴシック" pitchFamily="-107" charset="-128"/>
                <a:cs typeface="ＭＳ Ｐゴシック" pitchFamily="-107" charset="-128"/>
              </a:rPr>
              <a:t>2016: Top 50 Most Powerful Technology Provider </a:t>
            </a:r>
            <a:r>
              <a:rPr lang="en-US" sz="1600" kern="0" dirty="0" smtClean="0">
                <a:solidFill>
                  <a:srgbClr val="000033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endParaRPr lang="en-US" sz="1600" kern="0" dirty="0">
              <a:solidFill>
                <a:srgbClr val="000033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4" charset="-128"/>
                <a:cs typeface="ＭＳ Ｐゴシック" pitchFamily="-104" charset="-128"/>
              </a:rPr>
              <a:t>Solution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Evolution: Confirmation</a:t>
            </a:r>
            <a:endParaRPr lang="en-US" sz="2000" dirty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1145" name="AutoShape 10"/>
          <p:cNvSpPr>
            <a:spLocks/>
          </p:cNvSpPr>
          <p:nvPr/>
        </p:nvSpPr>
        <p:spPr bwMode="auto">
          <a:xfrm>
            <a:off x="3175162" y="4890503"/>
            <a:ext cx="625475" cy="1330836"/>
          </a:xfrm>
          <a:prstGeom prst="leftBrace">
            <a:avLst>
              <a:gd name="adj1" fmla="val 69721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>
              <a:solidFill>
                <a:srgbClr val="80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06278" y="1607805"/>
            <a:ext cx="2286000" cy="990600"/>
          </a:xfrm>
          <a:prstGeom prst="rect">
            <a:avLst/>
          </a:prstGeom>
          <a:solidFill>
            <a:srgbClr val="F1F39F"/>
          </a:solidFill>
          <a:ln w="19050">
            <a:solidFill>
              <a:srgbClr val="315305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endParaRPr lang="en-US" sz="2000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06278" y="1767778"/>
            <a:ext cx="2286000" cy="65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333E48"/>
                </a:solidFill>
              </a:rPr>
              <a:t>Identify </a:t>
            </a:r>
            <a:r>
              <a:rPr lang="en-US" sz="2000" dirty="0" smtClean="0">
                <a:solidFill>
                  <a:srgbClr val="333E48"/>
                </a:solidFill>
              </a:rPr>
              <a:t>Critical Business Issue</a:t>
            </a:r>
            <a:endParaRPr lang="en-US" sz="2000" dirty="0">
              <a:solidFill>
                <a:srgbClr val="333E48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739741" y="2750805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06278" y="3360405"/>
            <a:ext cx="2286000" cy="990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315305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/>
          <a:p>
            <a:pPr marL="400050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Discovery</a:t>
            </a:r>
            <a:endParaRPr lang="en-US" sz="2000" dirty="0">
              <a:latin typeface="+mj-lt"/>
            </a:endParaRPr>
          </a:p>
          <a:p>
            <a:pPr marL="687388" indent="-115888"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latin typeface="+mj-lt"/>
              </a:rPr>
              <a:t>Causes</a:t>
            </a:r>
          </a:p>
          <a:p>
            <a:pPr marL="687388" indent="-115888"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latin typeface="+mj-lt"/>
              </a:rPr>
              <a:t>Capabilities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739741" y="4503405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06278" y="5113005"/>
            <a:ext cx="2286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15305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/>
          <a:p>
            <a:pPr marL="114300">
              <a:lnSpc>
                <a:spcPct val="110000"/>
              </a:lnSpc>
              <a:defRPr/>
            </a:pPr>
            <a:r>
              <a:rPr lang="en-US" sz="2000" dirty="0">
                <a:latin typeface="+mj-lt"/>
                <a:ea typeface="ＭＳ Ｐゴシック" pitchFamily="-109" charset="-128"/>
                <a:cs typeface="ＭＳ Ｐゴシック" pitchFamily="-109" charset="-128"/>
              </a:rPr>
              <a:t>Confirmation</a:t>
            </a:r>
          </a:p>
          <a:p>
            <a:pPr marL="341313" indent="-11430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 smtClean="0">
                <a:latin typeface="+mj-lt"/>
                <a:ea typeface="ＭＳ Ｐゴシック" pitchFamily="-109" charset="-128"/>
                <a:cs typeface="ＭＳ Ｐゴシック" pitchFamily="-109" charset="-128"/>
              </a:rPr>
              <a:t>CBI &amp; Causes</a:t>
            </a:r>
            <a:endParaRPr lang="en-US" sz="1600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  <a:p>
            <a:pPr marL="341313" indent="-11430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 smtClean="0">
                <a:latin typeface="+mj-lt"/>
                <a:ea typeface="ＭＳ Ｐゴシック" pitchFamily="-109" charset="-128"/>
                <a:cs typeface="ＭＳ Ｐゴシック" pitchFamily="-109" charset="-128"/>
              </a:rPr>
              <a:t>Capabilities &amp; Value</a:t>
            </a:r>
            <a:endParaRPr lang="en-US" sz="1600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14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304427"/>
              </p:ext>
            </p:extLst>
          </p:nvPr>
        </p:nvGraphicFramePr>
        <p:xfrm>
          <a:off x="4225121" y="4783784"/>
          <a:ext cx="4753899" cy="1437555"/>
        </p:xfrm>
        <a:graphic>
          <a:graphicData uri="http://schemas.openxmlformats.org/drawingml/2006/table">
            <a:tbl>
              <a:tblPr/>
              <a:tblGrid>
                <a:gridCol w="2360402"/>
                <a:gridCol w="2393497"/>
              </a:tblGrid>
              <a:tr h="1437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</a:rPr>
                        <a:t>Summarize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</a:rPr>
                        <a:t>CBI and Causes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</a:rPr>
                        <a:t>Summarize Capabilities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</a:rPr>
                        <a:t>(= Solution)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Line 38"/>
          <p:cNvSpPr>
            <a:spLocks noChangeShapeType="1"/>
          </p:cNvSpPr>
          <p:nvPr/>
        </p:nvSpPr>
        <p:spPr bwMode="auto">
          <a:xfrm rot="16200000" flipH="1">
            <a:off x="6594003" y="5204063"/>
            <a:ext cx="0" cy="668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5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5640"/>
          </a:xfrm>
        </p:spPr>
        <p:txBody>
          <a:bodyPr/>
          <a:lstStyle/>
          <a:p>
            <a:r>
              <a:rPr lang="en-US" dirty="0" smtClean="0"/>
              <a:t>Solution Evolution Knowledge Tool</a:t>
            </a:r>
            <a:endParaRPr lang="en-US" dirty="0"/>
          </a:p>
        </p:txBody>
      </p:sp>
      <p:graphicFrame>
        <p:nvGraphicFramePr>
          <p:cNvPr id="5" name="Group 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69477"/>
              </p:ext>
            </p:extLst>
          </p:nvPr>
        </p:nvGraphicFramePr>
        <p:xfrm>
          <a:off x="11140" y="257772"/>
          <a:ext cx="9144000" cy="6127228"/>
        </p:xfrm>
        <a:graphic>
          <a:graphicData uri="http://schemas.openxmlformats.org/drawingml/2006/table">
            <a:tbl>
              <a:tblPr/>
              <a:tblGrid>
                <a:gridCol w="4519613"/>
                <a:gridCol w="4624387"/>
              </a:tblGrid>
              <a:tr h="390423">
                <a:tc gridSpan="2"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Functional Role / Vertical:  Head of Digital Advertising / Restaurant Industry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Potential CBI: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8" charset="-128"/>
                          <a:cs typeface="Calibri"/>
                        </a:rPr>
                        <a:t>Unable to increase same store revenues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7404">
                <a:tc>
                  <a:txBody>
                    <a:bodyPr/>
                    <a:lstStyle>
                      <a:lvl1pPr marL="182563" indent="-182563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1.  CBI IDENTIFICATION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Business Questions: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determine the ROI on ad spend at the store level?   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Do you know how much mobile presence influences your offline revenue?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Our studies with clients consistently show that their digital footprint is &gt;1,000% more impactful than their brand presence.  How do you maximize the impact of your digital footprint?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Goal Analysis.  To complete projects on time and budget:</a:t>
                      </a:r>
                    </a:p>
                    <a:p>
                      <a:pPr marL="169863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Goal Analysis: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What are your key goals and objectives for the next 12 months?  Which are you successfully achieving?  Not achieving?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7" charset="-128"/>
                          <a:cs typeface="Calibri"/>
                        </a:rPr>
                        <a:t>What are your goals re the measurable lift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-107" charset="-128"/>
                          <a:cs typeface="Calibri"/>
                        </a:rPr>
                        <a:t>in customers reached through digital advertising?  How do you measure it?  Return?  Reliance on mobile vs. brand advertising?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-107" charset="-128"/>
                          <a:cs typeface="Calibri"/>
                        </a:rPr>
                        <a:t>What are your ROI goals on ad spend?  What’s actual?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pitchFamily="-107" charset="-128"/>
                        <a:cs typeface="Calibri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Personal CBI Analysis:</a:t>
                      </a: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  <a:p>
                      <a:pPr marL="169863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target local consumers?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9F"/>
                    </a:solidFill>
                  </a:tcPr>
                </a:tc>
                <a:tc>
                  <a:txBody>
                    <a:bodyPr/>
                    <a:lstStyle>
                      <a:lvl1pPr marL="182563" indent="-182563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target local consumers?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build your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-101" charset="-128"/>
                          <a:cs typeface="Calibri"/>
                        </a:rPr>
                        <a:t> image of being a neighborhood restaurant to consumers who are near your locations?</a:t>
                      </a: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interact with your customers better at a local level?  Google and Facebook algorithms rate this very highly.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outrank the competition when they are looking for something to eat or drink? </a:t>
                      </a:r>
                    </a:p>
                    <a:p>
                      <a:pPr marL="344488" marR="0" lvl="0" indent="-169863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How do you stay ahead of the competition in garnering local consumer loyalty?</a:t>
                      </a: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Calibri"/>
                        <a:ea typeface="ＭＳ Ｐゴシック" pitchFamily="34" charset="-128"/>
                        <a:cs typeface="Calibri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Buyer’s Choice Question:</a:t>
                      </a: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Calibri"/>
                        <a:ea typeface="ＭＳ Ｐゴシック" pitchFamily="34" charset="-128"/>
                        <a:cs typeface="Calibri"/>
                      </a:endParaRPr>
                    </a:p>
                    <a:p>
                      <a:pPr marL="381000" marR="0" lvl="0" indent="-3810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The top three difficulties we are hearing from other digital advertising executives are:</a:t>
                      </a:r>
                    </a:p>
                    <a:p>
                      <a:pPr marL="336550" marR="0" lvl="0" indent="-165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8" charset="-128"/>
                          <a:cs typeface="Calibri"/>
                        </a:rPr>
                        <a:t>Difficulty allocating scarce advertising resources </a:t>
                      </a:r>
                    </a:p>
                    <a:p>
                      <a:pPr marL="336550" marR="0" lvl="0" indent="-165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8" charset="-128"/>
                          <a:cs typeface="Calibri"/>
                        </a:rPr>
                        <a:t>The confusing array of platform services available to help you get to mobile customers</a:t>
                      </a:r>
                    </a:p>
                    <a:p>
                      <a:pPr marL="336550" marR="0" lvl="0" indent="-165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ＭＳ Ｐゴシック" pitchFamily="-108" charset="-128"/>
                          <a:cs typeface="Calibri"/>
                        </a:rPr>
                        <a:t>Inability to work with store managers/franchisees to attract customers?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/>
                          <a:cs typeface="Calibri"/>
                        </a:rPr>
                        <a:t>Are you facing any of these issues?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latin typeface="Calibri"/>
                        <a:ea typeface="ＭＳ Ｐゴシック" pitchFamily="34" charset="-128"/>
                        <a:cs typeface="Calibri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Measure CBI and Transition to Discovery:</a:t>
                      </a: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What is the impact on your business because of [CBI]?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Why are you experiencing the issue of [CBI]?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9F"/>
                    </a:solidFill>
                  </a:tcPr>
                </a:tc>
              </a:tr>
              <a:tr h="569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2. DISCOVERY (Causes):  Are you having difficulty…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You have incorrect digital location data?  Could that make various locations invisible?  How many locations?  When an online customer searches for a nearby restaurant, could they travel to a location where you had no presence, thus no purchase and and an angry customer?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2. DISCOVERY (capabilities): Would it help if…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Every one of your locations’ digital information could be reviewed and, where necessary, corrected then submitted to the networks and data aggregators, so that when an online consumer searches for a nearby restaurant, they would be provided with the correct digital identity for that location?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64">
                <a:tc>
                  <a:txBody>
                    <a:bodyPr/>
                    <a:lstStyle>
                      <a:lvl1pPr marL="230188" indent="-230188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UcPeriod" startAt="2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Today’s ads reflect your brand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page and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don</a:t>
                      </a:r>
                      <a:r>
                        <a:rPr lang="mr-IN" sz="9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’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t impact the mobile consumer enough when they’r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e making dining decisions?  (We have found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that 50% of offline spend is influenced by mobile.)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30188" indent="-230188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UcPeriod" startAt="2"/>
                        <a:tabLst/>
                        <a:defRPr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When you develop an ad, you were able to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leverage the digital presence of each of your stores so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when a mobile customer does a search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to select a restaurant, they would see an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ad that looks like it came directly from the store </a:t>
                      </a: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nearest to them, and could include locally relevant information such as the store’s address, phone number, and even content generated by other consumers?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23664">
                <a:tc>
                  <a:txBody>
                    <a:bodyPr/>
                    <a:lstStyle>
                      <a:lvl1pPr marL="230188" indent="-230188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UcPeriod" startAt="3"/>
                        <a:tabLst/>
                        <a:defRPr/>
                      </a:pPr>
                      <a:r>
                        <a:rPr kumimoji="0" lang="en-GB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Bad reviews or complaints about a store on social media are not followed up on by the manager directly with the customer and/or go unanswered on social media?  Impact?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30188" indent="-230188"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UcPeriod" startAt="3"/>
                        <a:tabLst/>
                        <a:defRPr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You were able to run a daily report that showed which restaurants had the best reviews and which had the worst, and then armed with that information, you had a great deal of flexibility to fix problems.  Ex:</a:t>
                      </a:r>
                    </a:p>
                    <a:p>
                      <a:pPr marL="514350" marR="0" lvl="1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Respond as if you were the manager directly, ensuring immediate follow up.</a:t>
                      </a:r>
                    </a:p>
                    <a:p>
                      <a:pPr marL="514350" marR="0" lvl="1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Flag 1 or 2 star reviews 2 days old to see if there was follow up.</a:t>
                      </a:r>
                    </a:p>
                    <a:p>
                      <a:pPr marL="514350" marR="0" lvl="1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Hold managers accountable or forward the link to field marketing for follow up.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0777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3. CONFIRMATION: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So the issue you’re having is </a:t>
                      </a:r>
                      <a:r>
                        <a:rPr kumimoji="0" lang="en-US" alt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(repeat CBI) 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&amp; causes are _______.  Is that accurate?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20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ct val="50000"/>
                        </a:spcBef>
                        <a:buFont typeface="Times" charset="0"/>
                        <a:defRPr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50000"/>
                        </a:spcBef>
                        <a:defRPr sz="16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33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3. CONFIRMATION: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If you had the following capabilities…Could you solve (repeat CBI)?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>
                <a:solidFill>
                  <a:srgbClr val="333E48"/>
                </a:solidFill>
              </a:rPr>
              <a:t>41</a:t>
            </a:fld>
            <a:endParaRPr lang="en-US" dirty="0">
              <a:solidFill>
                <a:srgbClr val="333E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49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3" name="Picture 2" descr="Puzzle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40" y="649742"/>
            <a:ext cx="5071102" cy="507110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805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734718" y="1765543"/>
            <a:ext cx="5783058" cy="430406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on Wednesday!</a:t>
            </a:r>
            <a:endParaRPr lang="en-US" dirty="0"/>
          </a:p>
        </p:txBody>
      </p:sp>
      <p:pic>
        <p:nvPicPr>
          <p:cNvPr id="4" name="Content Placeholder 3" descr="12701366_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39" t="14945" r="-4998" b="5655"/>
          <a:stretch>
            <a:fillRect/>
          </a:stretch>
        </p:blipFill>
        <p:spPr>
          <a:xfrm>
            <a:off x="2014510" y="1943647"/>
            <a:ext cx="5265277" cy="391310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ＭＳ Ｐゴシック" pitchFamily="-111" charset="-128"/>
              </a:rPr>
              <a:t>Adventace Methods™ Sales Programs</a:t>
            </a:r>
            <a:endParaRPr lang="en-US" sz="3600" dirty="0">
              <a:cs typeface="ＭＳ Ｐゴシック" pitchFamily="-111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5298234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400" dirty="0" smtClean="0"/>
              <a:t>Selling Point Solutions™</a:t>
            </a:r>
          </a:p>
          <a:p>
            <a:pPr marL="457200" indent="-457200">
              <a:lnSpc>
                <a:spcPct val="11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400" dirty="0" smtClean="0"/>
              <a:t>Selling Complex Solutions™</a:t>
            </a:r>
          </a:p>
          <a:p>
            <a:pPr marL="917575" lvl="1" indent="-230188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Methodology</a:t>
            </a:r>
          </a:p>
          <a:p>
            <a:pPr marL="917575" lvl="1" indent="-230188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Complex sales calls and sales cycles</a:t>
            </a:r>
          </a:p>
          <a:p>
            <a:pPr marL="457200" indent="-457200">
              <a:lnSpc>
                <a:spcPct val="11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400" dirty="0" smtClean="0"/>
              <a:t>Visionary Selling™</a:t>
            </a:r>
          </a:p>
          <a:p>
            <a:pPr marL="917575" lvl="1" indent="-230188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Propel buyers to envision how they can boldly take their business where it has never gone before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 descr="Adventace Methods Pyrami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50" y="2054085"/>
            <a:ext cx="3096158" cy="2980052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 bwMode="auto">
          <a:xfrm>
            <a:off x="520371" y="2471253"/>
            <a:ext cx="5097885" cy="1737360"/>
          </a:xfrm>
          <a:prstGeom prst="round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6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47675" y="1313779"/>
            <a:ext cx="8255000" cy="3038475"/>
            <a:chOff x="447675" y="1888598"/>
            <a:chExt cx="8255000" cy="3038475"/>
          </a:xfrm>
        </p:grpSpPr>
        <p:sp>
          <p:nvSpPr>
            <p:cNvPr id="78863" name="Line 2"/>
            <p:cNvSpPr>
              <a:spLocks noChangeShapeType="1"/>
            </p:cNvSpPr>
            <p:nvPr/>
          </p:nvSpPr>
          <p:spPr bwMode="auto">
            <a:xfrm>
              <a:off x="1460500" y="3396723"/>
              <a:ext cx="1588" cy="727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864" name="Line 3"/>
            <p:cNvSpPr>
              <a:spLocks noChangeShapeType="1"/>
            </p:cNvSpPr>
            <p:nvPr/>
          </p:nvSpPr>
          <p:spPr bwMode="auto">
            <a:xfrm>
              <a:off x="7785100" y="3399898"/>
              <a:ext cx="1588" cy="727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865" name="Line 4"/>
            <p:cNvSpPr>
              <a:spLocks noChangeShapeType="1"/>
            </p:cNvSpPr>
            <p:nvPr/>
          </p:nvSpPr>
          <p:spPr bwMode="auto">
            <a:xfrm>
              <a:off x="4572000" y="2825223"/>
              <a:ext cx="1588" cy="565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866" name="Line 5"/>
            <p:cNvSpPr>
              <a:spLocks noChangeShapeType="1"/>
            </p:cNvSpPr>
            <p:nvPr/>
          </p:nvSpPr>
          <p:spPr bwMode="auto">
            <a:xfrm>
              <a:off x="3579852" y="3403073"/>
              <a:ext cx="1588" cy="7127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867" name="Line 6"/>
            <p:cNvSpPr>
              <a:spLocks noChangeShapeType="1"/>
            </p:cNvSpPr>
            <p:nvPr/>
          </p:nvSpPr>
          <p:spPr bwMode="auto">
            <a:xfrm>
              <a:off x="5651500" y="3415773"/>
              <a:ext cx="1588" cy="766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868" name="Line 7"/>
            <p:cNvSpPr>
              <a:spLocks noChangeShapeType="1"/>
            </p:cNvSpPr>
            <p:nvPr/>
          </p:nvSpPr>
          <p:spPr bwMode="auto">
            <a:xfrm flipV="1">
              <a:off x="1460500" y="3403073"/>
              <a:ext cx="6324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869" name="Text Box 17"/>
            <p:cNvSpPr txBox="1">
              <a:spLocks noChangeArrowheads="1"/>
            </p:cNvSpPr>
            <p:nvPr/>
          </p:nvSpPr>
          <p:spPr bwMode="auto">
            <a:xfrm>
              <a:off x="3576638" y="2339448"/>
              <a:ext cx="2057400" cy="646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33"/>
                  </a:solidFill>
                </a:rPr>
                <a:t>1</a:t>
              </a:r>
              <a:r>
                <a:rPr lang="en-US" sz="1800" baseline="30000" dirty="0">
                  <a:solidFill>
                    <a:srgbClr val="000033"/>
                  </a:solidFill>
                </a:rPr>
                <a:t>st</a:t>
              </a:r>
              <a:r>
                <a:rPr lang="en-US" sz="1800" dirty="0">
                  <a:solidFill>
                    <a:srgbClr val="000033"/>
                  </a:solidFill>
                </a:rPr>
                <a:t> Level Sales Management</a:t>
              </a: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6797675" y="3717398"/>
              <a:ext cx="1905000" cy="1200150"/>
              <a:chOff x="7422580" y="4264465"/>
              <a:chExt cx="1250710" cy="941738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422580" y="4264465"/>
                <a:ext cx="1250710" cy="94173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11187408"/>
                  <a:satOff val="40000"/>
                  <a:lumOff val="-24509"/>
                  <a:alphaOff val="0"/>
                </a:schemeClr>
              </a:fillRef>
              <a:effectRef idx="2">
                <a:schemeClr val="accent5">
                  <a:hueOff val="-11187408"/>
                  <a:satOff val="40000"/>
                  <a:lumOff val="-245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ounded Rectangle 8"/>
              <p:cNvSpPr/>
              <p:nvPr/>
            </p:nvSpPr>
            <p:spPr>
              <a:xfrm>
                <a:off x="7476294" y="4317864"/>
                <a:ext cx="1158137" cy="849795"/>
              </a:xfrm>
              <a:prstGeom prst="rect">
                <a:avLst/>
              </a:pr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anchor="ctr">
                <a:prstTxWarp prst="textNoShape">
                  <a:avLst/>
                </a:prstTxWarp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ts val="300"/>
                  </a:spcAft>
                  <a:defRPr/>
                </a:pPr>
                <a:r>
                  <a:rPr lang="de-DE" sz="2000" b="0" dirty="0" smtClean="0">
                    <a:solidFill>
                      <a:srgbClr val="FFFFFF"/>
                    </a:solidFill>
                  </a:rPr>
                  <a:t>Continuous Improvement</a:t>
                </a:r>
                <a:endParaRPr lang="de-DE" sz="20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703763" y="3728511"/>
              <a:ext cx="1906587" cy="1198562"/>
              <a:chOff x="7422580" y="4264465"/>
              <a:chExt cx="1250710" cy="94173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422580" y="4264465"/>
                <a:ext cx="1250710" cy="94173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11187408"/>
                  <a:satOff val="40000"/>
                  <a:lumOff val="-24509"/>
                  <a:alphaOff val="0"/>
                </a:schemeClr>
              </a:fillRef>
              <a:effectRef idx="2">
                <a:schemeClr val="accent5">
                  <a:hueOff val="-11187408"/>
                  <a:satOff val="40000"/>
                  <a:lumOff val="-245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ounded Rectangle 8"/>
              <p:cNvSpPr/>
              <p:nvPr/>
            </p:nvSpPr>
            <p:spPr>
              <a:xfrm>
                <a:off x="7476294" y="4317864"/>
                <a:ext cx="1158137" cy="849795"/>
              </a:xfrm>
              <a:prstGeom prst="rect">
                <a:avLst/>
              </a:pr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anchor="ctr">
                <a:prstTxWarp prst="textNoShape">
                  <a:avLst/>
                </a:prstTxWarp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ts val="300"/>
                  </a:spcAft>
                  <a:defRPr/>
                </a:pPr>
                <a:r>
                  <a:rPr lang="de-DE" sz="2000" b="0" dirty="0" smtClean="0">
                    <a:solidFill>
                      <a:srgbClr val="FFFFFF"/>
                    </a:solidFill>
                  </a:rPr>
                  <a:t>Seller  Development</a:t>
                </a:r>
                <a:endParaRPr lang="de-DE" sz="20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447675" y="3707873"/>
              <a:ext cx="2047875" cy="1198563"/>
              <a:chOff x="7422580" y="4264465"/>
              <a:chExt cx="1250710" cy="94173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422580" y="4264465"/>
                <a:ext cx="1250710" cy="94173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11187408"/>
                  <a:satOff val="40000"/>
                  <a:lumOff val="-24509"/>
                  <a:alphaOff val="0"/>
                </a:schemeClr>
              </a:fillRef>
              <a:effectRef idx="2">
                <a:schemeClr val="accent5">
                  <a:hueOff val="-11187408"/>
                  <a:satOff val="40000"/>
                  <a:lumOff val="-245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ounded Rectangle 8"/>
              <p:cNvSpPr/>
              <p:nvPr/>
            </p:nvSpPr>
            <p:spPr>
              <a:xfrm>
                <a:off x="7476294" y="4317864"/>
                <a:ext cx="1158137" cy="849795"/>
              </a:xfrm>
              <a:prstGeom prst="rect">
                <a:avLst/>
              </a:pr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anchor="ctr">
                <a:prstTxWarp prst="textNoShape">
                  <a:avLst/>
                </a:prstTxWarp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ts val="300"/>
                  </a:spcAft>
                  <a:defRPr/>
                </a:pPr>
                <a:r>
                  <a:rPr lang="de-DE" sz="2000" b="0" dirty="0">
                    <a:solidFill>
                      <a:srgbClr val="FFFFFF"/>
                    </a:solidFill>
                  </a:rPr>
                  <a:t>Opportunity Assessment </a:t>
                </a:r>
                <a:r>
                  <a:rPr lang="de-DE" sz="2000" b="0" dirty="0" smtClean="0">
                    <a:solidFill>
                      <a:srgbClr val="FFFFFF"/>
                    </a:solidFill>
                  </a:rPr>
                  <a:t>&amp; Management</a:t>
                </a:r>
                <a:endParaRPr lang="de-DE" sz="20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2632115" y="3717398"/>
              <a:ext cx="1906587" cy="1200150"/>
              <a:chOff x="7463220" y="4264465"/>
              <a:chExt cx="1250710" cy="941738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463220" y="4264465"/>
                <a:ext cx="1250710" cy="94173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11187408"/>
                  <a:satOff val="40000"/>
                  <a:lumOff val="-24509"/>
                  <a:alphaOff val="0"/>
                </a:schemeClr>
              </a:fillRef>
              <a:effectRef idx="2">
                <a:schemeClr val="accent5">
                  <a:hueOff val="-11187408"/>
                  <a:satOff val="40000"/>
                  <a:lumOff val="-245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8"/>
              <p:cNvSpPr/>
              <p:nvPr/>
            </p:nvSpPr>
            <p:spPr>
              <a:xfrm>
                <a:off x="7476294" y="4317864"/>
                <a:ext cx="1158137" cy="849795"/>
              </a:xfrm>
              <a:prstGeom prst="rect">
                <a:avLst/>
              </a:pr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anchor="ctr">
                <a:prstTxWarp prst="textNoShape">
                  <a:avLst/>
                </a:prstTxWarp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ts val="300"/>
                  </a:spcAft>
                  <a:defRPr/>
                </a:pPr>
                <a:r>
                  <a:rPr lang="de-DE" sz="2000" b="0" dirty="0" smtClean="0">
                    <a:solidFill>
                      <a:srgbClr val="FFFFFF"/>
                    </a:solidFill>
                  </a:rPr>
                  <a:t>Pipeline Management</a:t>
                </a:r>
                <a:endParaRPr lang="de-DE" sz="20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3627438" y="1888598"/>
              <a:ext cx="1905000" cy="1200150"/>
              <a:chOff x="7422580" y="4264465"/>
              <a:chExt cx="1250710" cy="941738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422580" y="4264465"/>
                <a:ext cx="1250710" cy="94173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11187408"/>
                  <a:satOff val="40000"/>
                  <a:lumOff val="-24509"/>
                  <a:alphaOff val="0"/>
                </a:schemeClr>
              </a:fillRef>
              <a:effectRef idx="2">
                <a:schemeClr val="accent5">
                  <a:hueOff val="-11187408"/>
                  <a:satOff val="40000"/>
                  <a:lumOff val="-245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ounded Rectangle 8"/>
              <p:cNvSpPr/>
              <p:nvPr/>
            </p:nvSpPr>
            <p:spPr>
              <a:xfrm>
                <a:off x="7476294" y="4317864"/>
                <a:ext cx="1158137" cy="849795"/>
              </a:xfrm>
              <a:prstGeom prst="rect">
                <a:avLst/>
              </a:pr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anchor="ctr">
                <a:prstTxWarp prst="textNoShape">
                  <a:avLst/>
                </a:prstTxWarp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ts val="300"/>
                  </a:spcAft>
                  <a:defRPr/>
                </a:pPr>
                <a:r>
                  <a:rPr lang="de-DE" sz="2000" dirty="0" smtClean="0">
                    <a:solidFill>
                      <a:srgbClr val="FFFFFF"/>
                    </a:solidFill>
                  </a:rPr>
                  <a:t>Four Pillars</a:t>
                </a:r>
              </a:p>
              <a:p>
                <a:pPr algn="ctr" defTabSz="889000">
                  <a:lnSpc>
                    <a:spcPct val="90000"/>
                  </a:lnSpc>
                  <a:spcAft>
                    <a:spcPts val="300"/>
                  </a:spcAft>
                  <a:defRPr/>
                </a:pPr>
                <a:r>
                  <a:rPr lang="de-DE" sz="2000" dirty="0" smtClean="0">
                    <a:solidFill>
                      <a:srgbClr val="FFFFFF"/>
                    </a:solidFill>
                  </a:rPr>
                  <a:t>of Sales Management</a:t>
                </a:r>
                <a:endParaRPr lang="de-DE" sz="2000" b="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-11138"/>
            <a:ext cx="7886700" cy="1325563"/>
          </a:xfrm>
        </p:spPr>
        <p:txBody>
          <a:bodyPr/>
          <a:lstStyle/>
          <a:p>
            <a:r>
              <a:rPr lang="en-US" dirty="0" smtClean="0"/>
              <a:t>High Performance Sales Management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6</a:t>
            </a:fld>
            <a:endParaRPr lang="en-US" dirty="0"/>
          </a:p>
        </p:txBody>
      </p:sp>
      <p:pic>
        <p:nvPicPr>
          <p:cNvPr id="39" name="Picture 38" descr="Adventace Methods Pyrami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58" y="4696869"/>
            <a:ext cx="1620987" cy="15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68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Success: SolidWorks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41381"/>
              </p:ext>
            </p:extLst>
          </p:nvPr>
        </p:nvGraphicFramePr>
        <p:xfrm>
          <a:off x="628650" y="1626202"/>
          <a:ext cx="7146861" cy="35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287"/>
                <a:gridCol w="2382287"/>
                <a:gridCol w="2382287"/>
              </a:tblGrid>
              <a:tr h="512304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Seller Performance Comparison Based on Certification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04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Product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Certification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dirty="0">
                        <a:solidFill>
                          <a:srgbClr val="00006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2304">
                <a:tc v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dirty="0">
                        <a:solidFill>
                          <a:srgbClr val="000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D68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6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1230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Design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215%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375%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230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Simulation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203%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389%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230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Manage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200%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647%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230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Communications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266%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333E48"/>
                          </a:solidFill>
                        </a:rPr>
                        <a:t>607%</a:t>
                      </a:r>
                      <a:endParaRPr lang="en-US" sz="1800" dirty="0">
                        <a:solidFill>
                          <a:srgbClr val="333E48"/>
                        </a:solidFill>
                      </a:endParaRPr>
                    </a:p>
                  </a:txBody>
                  <a:tcPr marL="87630" marR="87630" anchor="ctr">
                    <a:lnL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3A70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099" y="5362839"/>
            <a:ext cx="8231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These metrics are quite compelling, and reveal the value of and retention from the certification programs.</a:t>
            </a:r>
          </a:p>
          <a:p>
            <a:pPr algn="r"/>
            <a:r>
              <a:rPr lang="en-US" sz="1600" dirty="0" smtClean="0"/>
              <a:t>- SolidWorks Worldwide Sales Certification Manager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385685" y="3172598"/>
            <a:ext cx="2391278" cy="2048256"/>
          </a:xfrm>
          <a:prstGeom prst="round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SolidWorks.0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0" b="18047"/>
          <a:stretch/>
        </p:blipFill>
        <p:spPr>
          <a:xfrm>
            <a:off x="7447942" y="178965"/>
            <a:ext cx="1591574" cy="10756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611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</a:t>
            </a:r>
            <a:br>
              <a:rPr lang="en-US" dirty="0" smtClean="0"/>
            </a:br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35385" y="6362702"/>
            <a:ext cx="3692338" cy="501649"/>
          </a:xfrm>
        </p:spPr>
        <p:txBody>
          <a:bodyPr/>
          <a:lstStyle/>
          <a:p>
            <a:r>
              <a:rPr lang="en-US" dirty="0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25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422044" cy="13255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CBI’s Drive Buyers…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Sales Cycles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19450"/>
            <a:ext cx="7886700" cy="4351338"/>
          </a:xfrm>
          <a:noFill/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 Critical Business Issue (CBI) may be:  </a:t>
            </a:r>
            <a:endParaRPr lang="en-US" dirty="0" smtClean="0"/>
          </a:p>
          <a:p>
            <a:pPr marL="630237" lvl="1" indent="-285750">
              <a:lnSpc>
                <a:spcPct val="120000"/>
              </a:lnSpc>
              <a:spcAft>
                <a:spcPts val="1200"/>
              </a:spcAft>
            </a:pPr>
            <a:r>
              <a:rPr lang="en-US" sz="1600" dirty="0" smtClean="0"/>
              <a:t>A </a:t>
            </a:r>
            <a:r>
              <a:rPr lang="en-US" sz="1600" b="1" dirty="0"/>
              <a:t>business goal or objective</a:t>
            </a:r>
            <a:r>
              <a:rPr lang="en-US" sz="1600" dirty="0"/>
              <a:t> (e.g., profit growth, inventory reduction, cash flow improvement) the buyer needs help with </a:t>
            </a:r>
          </a:p>
          <a:p>
            <a:pPr marL="625475" lvl="1" indent="-280988" eaLnBrk="1" hangingPunct="1">
              <a:lnSpc>
                <a:spcPct val="120000"/>
              </a:lnSpc>
              <a:spcAft>
                <a:spcPts val="1200"/>
              </a:spcAft>
            </a:pPr>
            <a:r>
              <a:rPr lang="en-US" sz="1600" dirty="0"/>
              <a:t>Something </a:t>
            </a:r>
            <a:r>
              <a:rPr lang="en-US" sz="1600" b="1" dirty="0"/>
              <a:t>imposed</a:t>
            </a:r>
            <a:r>
              <a:rPr lang="en-US" sz="1600" dirty="0"/>
              <a:t> from the outside (e.g. regulation, deregulation) </a:t>
            </a:r>
          </a:p>
          <a:p>
            <a:pPr marL="625475" lvl="1" indent="-280988" eaLnBrk="1" hangingPunct="1">
              <a:lnSpc>
                <a:spcPct val="120000"/>
              </a:lnSpc>
              <a:spcAft>
                <a:spcPts val="1200"/>
              </a:spcAft>
            </a:pPr>
            <a:r>
              <a:rPr lang="en-US" sz="1600" dirty="0"/>
              <a:t>A </a:t>
            </a:r>
            <a:r>
              <a:rPr lang="en-US" sz="1600" b="1" dirty="0"/>
              <a:t>problem</a:t>
            </a:r>
            <a:r>
              <a:rPr lang="en-US" sz="1600" dirty="0"/>
              <a:t> recognized internally and currently causing someone emotional and/or monetary impact (e.g. VP of Sales seeing sales slippage)</a:t>
            </a:r>
          </a:p>
          <a:p>
            <a:pPr marL="0" indent="0" eaLnBrk="1" hangingPunct="1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Someone is </a:t>
            </a:r>
            <a:r>
              <a:rPr lang="en-US" sz="1800" dirty="0">
                <a:ea typeface="ＭＳ Ｐゴシック" pitchFamily="1" charset="-128"/>
                <a:cs typeface="ＭＳ Ｐゴシック" pitchFamily="1" charset="-128"/>
              </a:rPr>
              <a:t>judged in the performance of their job </a:t>
            </a: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function!</a:t>
            </a:r>
            <a:endParaRPr lang="en-US" sz="18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>
            <a:off x="1683350" y="5214633"/>
            <a:ext cx="5941543" cy="783193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charset="0"/>
              </a:rPr>
              <a:t>The CBI is always personal ….</a:t>
            </a:r>
          </a:p>
          <a:p>
            <a:pPr algn="ctr">
              <a:defRPr/>
            </a:pPr>
            <a:r>
              <a:rPr lang="en-GB" sz="2000" dirty="0">
                <a:latin typeface="Arial" charset="0"/>
              </a:rPr>
              <a:t>impacting different job titles differently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• Adventace® LLC • All rights reserved •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176-F7B4-9940-B292-073F662A32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05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/>
      <p:bldP spid="296971" grpId="0" animBg="1"/>
    </p:bldLst>
  </p:timing>
</p:sld>
</file>

<file path=ppt/theme/theme1.xml><?xml version="1.0" encoding="utf-8"?>
<a:theme xmlns:a="http://schemas.openxmlformats.org/drawingml/2006/main" name="Adventace_PPT_4x3">
  <a:themeElements>
    <a:clrScheme name="Adventace">
      <a:dk1>
        <a:srgbClr val="333E48"/>
      </a:dk1>
      <a:lt1>
        <a:srgbClr val="FFFFFF"/>
      </a:lt1>
      <a:dk2>
        <a:srgbClr val="333E48"/>
      </a:dk2>
      <a:lt2>
        <a:srgbClr val="A3D783"/>
      </a:lt2>
      <a:accent1>
        <a:srgbClr val="63A70A"/>
      </a:accent1>
      <a:accent2>
        <a:srgbClr val="77BC1F"/>
      </a:accent2>
      <a:accent3>
        <a:srgbClr val="797979"/>
      </a:accent3>
      <a:accent4>
        <a:srgbClr val="797979"/>
      </a:accent4>
      <a:accent5>
        <a:srgbClr val="70A0C3"/>
      </a:accent5>
      <a:accent6>
        <a:srgbClr val="99AF98"/>
      </a:accent6>
      <a:hlink>
        <a:srgbClr val="77BC1F"/>
      </a:hlink>
      <a:folHlink>
        <a:srgbClr val="77C4B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dventace" id="{803B5619-63C6-EE4C-A94F-DF3445A6431B}" vid="{F76ED5CE-28AF-864B-AFA1-7B81C29C2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Adventace_PPT_4x3.potx</Template>
  <TotalTime>350</TotalTime>
  <Words>4429</Words>
  <Application>Microsoft Macintosh PowerPoint</Application>
  <PresentationFormat>Letter Paper (8.5x11 in)</PresentationFormat>
  <Paragraphs>769</Paragraphs>
  <Slides>43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Adventace_PPT_4x3</vt:lpstr>
      <vt:lpstr>Introduction &amp; Insights</vt:lpstr>
      <vt:lpstr>Topics</vt:lpstr>
      <vt:lpstr>Section 1 Introduction</vt:lpstr>
      <vt:lpstr>Introduction to Adventace®</vt:lpstr>
      <vt:lpstr>Adventace Methods™ Sales Programs</vt:lpstr>
      <vt:lpstr>High Performance Sales Management</vt:lpstr>
      <vt:lpstr>Client Success: SolidWorks</vt:lpstr>
      <vt:lpstr>Section 2 Key Concepts</vt:lpstr>
      <vt:lpstr>CBI’s Drive Buyers… and Sales Cycles</vt:lpstr>
      <vt:lpstr>The Four Levels of Need</vt:lpstr>
      <vt:lpstr>Level (1, 2) Vs. Level (3, 4) Needs Where Should You Look to Prospect / Penetrate Accounts?</vt:lpstr>
      <vt:lpstr>Not Yet Looking…But Should They Be? Typical Level 1 &amp; 2 Needs in Restaurant Industry</vt:lpstr>
      <vt:lpstr>Building a Level 3 Solution Objectives of Need Development During a Sales Call </vt:lpstr>
      <vt:lpstr>Level 4 Proof of Capabilities</vt:lpstr>
      <vt:lpstr>The Power Line</vt:lpstr>
      <vt:lpstr>Buyers “Below the Power Line”</vt:lpstr>
      <vt:lpstr>Buyers “Above the Power Line”</vt:lpstr>
      <vt:lpstr>A/B Ratio</vt:lpstr>
      <vt:lpstr>A / B Ratio</vt:lpstr>
      <vt:lpstr>Section 3 Market • Buyer • CBI Analysis</vt:lpstr>
      <vt:lpstr>Big Picture of Sales Methodology</vt:lpstr>
      <vt:lpstr>Opportunity Identification</vt:lpstr>
      <vt:lpstr>Think Like Your Buyers to Identify Opportunities</vt:lpstr>
      <vt:lpstr>Restaurant Industry</vt:lpstr>
      <vt:lpstr>Resulting Internal Business Issues</vt:lpstr>
      <vt:lpstr>Job-Specific CBI’s</vt:lpstr>
      <vt:lpstr>Restaurant Industry Impact Tree™ #1</vt:lpstr>
      <vt:lpstr>How are Impact Trees Utilized?</vt:lpstr>
      <vt:lpstr>How are Impact Trees Utilized?</vt:lpstr>
      <vt:lpstr>How are Impact Trees™ Utilized?</vt:lpstr>
      <vt:lpstr>Section 4 Discovery</vt:lpstr>
      <vt:lpstr>Discovery</vt:lpstr>
      <vt:lpstr>Solution Evolution: 3 Part Process</vt:lpstr>
      <vt:lpstr>Identify Critical Business Issue</vt:lpstr>
      <vt:lpstr>Solution Evolution: Discovery</vt:lpstr>
      <vt:lpstr>Selling Tenet: Diagnose Before You Prescribe</vt:lpstr>
      <vt:lpstr>Causes</vt:lpstr>
      <vt:lpstr>Capability Statements Event - Target - Action (ETA)</vt:lpstr>
      <vt:lpstr>Capability Statements Event - Target - Action (ETA)</vt:lpstr>
      <vt:lpstr>Solution Evolution: Confirmation</vt:lpstr>
      <vt:lpstr>Solution Evolution Knowledge Tool</vt:lpstr>
      <vt:lpstr>Q &amp; A</vt:lpstr>
      <vt:lpstr>See You on Wednesday!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Bob Junke</cp:lastModifiedBy>
  <cp:revision>22</cp:revision>
  <dcterms:created xsi:type="dcterms:W3CDTF">2016-04-19T00:37:26Z</dcterms:created>
  <dcterms:modified xsi:type="dcterms:W3CDTF">2017-06-05T18:08:17Z</dcterms:modified>
</cp:coreProperties>
</file>